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8380E-E5AD-485F-ACC4-C8D777AC242F}" v="29" dt="2024-09-02T20:58:34.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5509601-B9C9-146C-9015-EBDB9689C88F}"/>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p>
        </p:txBody>
      </p:sp>
      <p:sp>
        <p:nvSpPr>
          <p:cNvPr id="3" name="Alaotsikko 2">
            <a:extLst>
              <a:ext uri="{FF2B5EF4-FFF2-40B4-BE49-F238E27FC236}">
                <a16:creationId xmlns:a16="http://schemas.microsoft.com/office/drawing/2014/main" id="{D78344DA-CBA8-78DA-DE7E-8CE07BCC0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a:extLst>
              <a:ext uri="{FF2B5EF4-FFF2-40B4-BE49-F238E27FC236}">
                <a16:creationId xmlns:a16="http://schemas.microsoft.com/office/drawing/2014/main" id="{861786D6-FA1D-BF0A-C555-194751C0C760}"/>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E292F136-EEC2-1D15-9A42-2D30483771A6}"/>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8633E6FD-61E5-996F-9AED-6EDDB828734D}"/>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187876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F40B60B-A647-F771-AC91-DB312982447C}"/>
              </a:ext>
            </a:extLst>
          </p:cNvPr>
          <p:cNvSpPr>
            <a:spLocks noGrp="1"/>
          </p:cNvSpPr>
          <p:nvPr>
            <p:ph type="title"/>
          </p:nvPr>
        </p:nvSpPr>
        <p:spPr/>
        <p:txBody>
          <a:bodyPr/>
          <a:lstStyle/>
          <a:p>
            <a:r>
              <a:rPr lang="fi-FI"/>
              <a:t>Muokkaa ots. perustyyl. napsautt.</a:t>
            </a:r>
          </a:p>
        </p:txBody>
      </p:sp>
      <p:sp>
        <p:nvSpPr>
          <p:cNvPr id="3" name="Pystysuoran tekstin paikkamerkki 2">
            <a:extLst>
              <a:ext uri="{FF2B5EF4-FFF2-40B4-BE49-F238E27FC236}">
                <a16:creationId xmlns:a16="http://schemas.microsoft.com/office/drawing/2014/main" id="{0A55EA00-DB10-B331-5D35-F2C99822FA97}"/>
              </a:ext>
            </a:extLst>
          </p:cNvPr>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A0E1414F-86D1-DFD7-955C-2C89E0CAD483}"/>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120A71E8-96E0-0A1B-9AB5-2135FE5BC42C}"/>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487A6AEB-D7E3-6274-0EC4-E1DAD1126115}"/>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398154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BDCCB5CC-1F62-DA39-B889-BBC836D05E96}"/>
              </a:ext>
            </a:extLst>
          </p:cNvPr>
          <p:cNvSpPr>
            <a:spLocks noGrp="1"/>
          </p:cNvSpPr>
          <p:nvPr>
            <p:ph type="title" orient="vert"/>
          </p:nvPr>
        </p:nvSpPr>
        <p:spPr>
          <a:xfrm>
            <a:off x="8724900" y="365125"/>
            <a:ext cx="2628900" cy="5811838"/>
          </a:xfrm>
        </p:spPr>
        <p:txBody>
          <a:bodyPr vert="eaVert"/>
          <a:lstStyle/>
          <a:p>
            <a:r>
              <a:rPr lang="fi-FI"/>
              <a:t>Muokkaa ots. perustyyl. napsautt.</a:t>
            </a:r>
          </a:p>
        </p:txBody>
      </p:sp>
      <p:sp>
        <p:nvSpPr>
          <p:cNvPr id="3" name="Pystysuoran tekstin paikkamerkki 2">
            <a:extLst>
              <a:ext uri="{FF2B5EF4-FFF2-40B4-BE49-F238E27FC236}">
                <a16:creationId xmlns:a16="http://schemas.microsoft.com/office/drawing/2014/main" id="{E69D4B83-B816-B8C5-8FED-51D7657F7314}"/>
              </a:ext>
            </a:extLst>
          </p:cNvPr>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ACC38521-7455-2E8D-BC4D-F2CCEC3ED1BC}"/>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30439E69-0BAA-A85E-9BB9-0421C46D25E9}"/>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A29661BF-48E7-A24D-177D-9F1093780479}"/>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335714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09C7B36-E930-D711-F9A6-AE679036FB44}"/>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4825D18E-7DB4-3A49-6D9E-2DC16BC55EB2}"/>
              </a:ext>
            </a:extLst>
          </p:cNvPr>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050EB444-BD50-0F89-48D7-4C0550B7FD07}"/>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B25C0477-0F03-2018-0651-A96188BAA989}"/>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0986230D-699B-A4A5-F51E-1420BA4CE029}"/>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326781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0374FD9-1DF4-B1C7-5846-17FB9690F744}"/>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p>
        </p:txBody>
      </p:sp>
      <p:sp>
        <p:nvSpPr>
          <p:cNvPr id="3" name="Tekstin paikkamerkki 2">
            <a:extLst>
              <a:ext uri="{FF2B5EF4-FFF2-40B4-BE49-F238E27FC236}">
                <a16:creationId xmlns:a16="http://schemas.microsoft.com/office/drawing/2014/main" id="{B5C590AC-763E-F4EC-3C8C-92684BC2D0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i-FI"/>
              <a:t>Muokkaa tekstin perustyylejä napsauttamalla</a:t>
            </a:r>
          </a:p>
        </p:txBody>
      </p:sp>
      <p:sp>
        <p:nvSpPr>
          <p:cNvPr id="4" name="Päivämäärän paikkamerkki 3">
            <a:extLst>
              <a:ext uri="{FF2B5EF4-FFF2-40B4-BE49-F238E27FC236}">
                <a16:creationId xmlns:a16="http://schemas.microsoft.com/office/drawing/2014/main" id="{AE1B627D-B503-CABA-1B02-9B3EFE25759E}"/>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B02BE8CF-C883-5433-909B-BBCCFBCEBAE9}"/>
              </a:ext>
            </a:extLst>
          </p:cNvPr>
          <p:cNvSpPr>
            <a:spLocks noGrp="1"/>
          </p:cNvSpPr>
          <p:nvPr>
            <p:ph type="ftr" sz="quarter" idx="11"/>
          </p:nvPr>
        </p:nvSpPr>
        <p:spPr/>
        <p:txBody>
          <a:bodyPr/>
          <a:lstStyle/>
          <a:p>
            <a:endParaRPr lang="fi-FI"/>
          </a:p>
        </p:txBody>
      </p:sp>
      <p:sp>
        <p:nvSpPr>
          <p:cNvPr id="6" name="Dian numeron paikkamerkki 5">
            <a:extLst>
              <a:ext uri="{FF2B5EF4-FFF2-40B4-BE49-F238E27FC236}">
                <a16:creationId xmlns:a16="http://schemas.microsoft.com/office/drawing/2014/main" id="{3A53726D-2193-327A-9562-C03323A767D5}"/>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347679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E5A46AE-EE12-5E41-018A-42194FEAF5EB}"/>
              </a:ext>
            </a:extLst>
          </p:cNvPr>
          <p:cNvSpPr>
            <a:spLocks noGrp="1"/>
          </p:cNvSpPr>
          <p:nvPr>
            <p:ph type="title"/>
          </p:nvPr>
        </p:nvSpPr>
        <p:spPr/>
        <p:txBody>
          <a:bodyPr/>
          <a:lstStyle/>
          <a:p>
            <a:r>
              <a:rPr lang="fi-FI"/>
              <a:t>Muokkaa ots. perustyyl. napsautt.</a:t>
            </a:r>
          </a:p>
        </p:txBody>
      </p:sp>
      <p:sp>
        <p:nvSpPr>
          <p:cNvPr id="3" name="Sisällön paikkamerkki 2">
            <a:extLst>
              <a:ext uri="{FF2B5EF4-FFF2-40B4-BE49-F238E27FC236}">
                <a16:creationId xmlns:a16="http://schemas.microsoft.com/office/drawing/2014/main" id="{8C91787D-BA09-8E3B-7E9B-96899057428D}"/>
              </a:ext>
            </a:extLst>
          </p:cNvPr>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a:extLst>
              <a:ext uri="{FF2B5EF4-FFF2-40B4-BE49-F238E27FC236}">
                <a16:creationId xmlns:a16="http://schemas.microsoft.com/office/drawing/2014/main" id="{A9D14D7D-8983-AE50-7F7C-23FC1865EC5D}"/>
              </a:ext>
            </a:extLst>
          </p:cNvPr>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a:extLst>
              <a:ext uri="{FF2B5EF4-FFF2-40B4-BE49-F238E27FC236}">
                <a16:creationId xmlns:a16="http://schemas.microsoft.com/office/drawing/2014/main" id="{B81C4554-BD30-F80D-7FFA-30A224373213}"/>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6" name="Alatunnisteen paikkamerkki 5">
            <a:extLst>
              <a:ext uri="{FF2B5EF4-FFF2-40B4-BE49-F238E27FC236}">
                <a16:creationId xmlns:a16="http://schemas.microsoft.com/office/drawing/2014/main" id="{FF95103D-E783-3072-B579-54C7970612E4}"/>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52296D81-3B20-4E44-DC84-E74E8A90DD53}"/>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358855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B1CD432-9F1F-4784-CDF3-091D7A9C6D3A}"/>
              </a:ext>
            </a:extLst>
          </p:cNvPr>
          <p:cNvSpPr>
            <a:spLocks noGrp="1"/>
          </p:cNvSpPr>
          <p:nvPr>
            <p:ph type="title"/>
          </p:nvPr>
        </p:nvSpPr>
        <p:spPr>
          <a:xfrm>
            <a:off x="839788" y="365125"/>
            <a:ext cx="10515600" cy="1325563"/>
          </a:xfrm>
        </p:spPr>
        <p:txBody>
          <a:bodyPr/>
          <a:lstStyle/>
          <a:p>
            <a:r>
              <a:rPr lang="fi-FI"/>
              <a:t>Muokkaa ots. perustyyl. napsautt.</a:t>
            </a:r>
          </a:p>
        </p:txBody>
      </p:sp>
      <p:sp>
        <p:nvSpPr>
          <p:cNvPr id="3" name="Tekstin paikkamerkki 2">
            <a:extLst>
              <a:ext uri="{FF2B5EF4-FFF2-40B4-BE49-F238E27FC236}">
                <a16:creationId xmlns:a16="http://schemas.microsoft.com/office/drawing/2014/main" id="{69760A99-1F7C-1211-F441-42C9E6E9D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a:extLst>
              <a:ext uri="{FF2B5EF4-FFF2-40B4-BE49-F238E27FC236}">
                <a16:creationId xmlns:a16="http://schemas.microsoft.com/office/drawing/2014/main" id="{971B72B7-CCC6-45C6-D983-24264A8D5E2C}"/>
              </a:ext>
            </a:extLst>
          </p:cNvPr>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a:extLst>
              <a:ext uri="{FF2B5EF4-FFF2-40B4-BE49-F238E27FC236}">
                <a16:creationId xmlns:a16="http://schemas.microsoft.com/office/drawing/2014/main" id="{77930C07-5A20-56FD-77C4-76690495E2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a:extLst>
              <a:ext uri="{FF2B5EF4-FFF2-40B4-BE49-F238E27FC236}">
                <a16:creationId xmlns:a16="http://schemas.microsoft.com/office/drawing/2014/main" id="{58DA10AA-318B-4C82-6869-930DA2FBC29C}"/>
              </a:ext>
            </a:extLst>
          </p:cNvPr>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a:extLst>
              <a:ext uri="{FF2B5EF4-FFF2-40B4-BE49-F238E27FC236}">
                <a16:creationId xmlns:a16="http://schemas.microsoft.com/office/drawing/2014/main" id="{8614A3D4-AC48-9A0F-C866-848CBC5EDB36}"/>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8" name="Alatunnisteen paikkamerkki 7">
            <a:extLst>
              <a:ext uri="{FF2B5EF4-FFF2-40B4-BE49-F238E27FC236}">
                <a16:creationId xmlns:a16="http://schemas.microsoft.com/office/drawing/2014/main" id="{7B9DF06B-E556-0F9E-E61E-AFB516B9BD0D}"/>
              </a:ext>
            </a:extLst>
          </p:cNvPr>
          <p:cNvSpPr>
            <a:spLocks noGrp="1"/>
          </p:cNvSpPr>
          <p:nvPr>
            <p:ph type="ftr" sz="quarter" idx="11"/>
          </p:nvPr>
        </p:nvSpPr>
        <p:spPr/>
        <p:txBody>
          <a:bodyPr/>
          <a:lstStyle/>
          <a:p>
            <a:endParaRPr lang="fi-FI"/>
          </a:p>
        </p:txBody>
      </p:sp>
      <p:sp>
        <p:nvSpPr>
          <p:cNvPr id="9" name="Dian numeron paikkamerkki 8">
            <a:extLst>
              <a:ext uri="{FF2B5EF4-FFF2-40B4-BE49-F238E27FC236}">
                <a16:creationId xmlns:a16="http://schemas.microsoft.com/office/drawing/2014/main" id="{15D4B812-243D-44A2-2633-45019F54DC25}"/>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20619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F0C1C1A-C475-F73F-6ACE-4F51CA0884E4}"/>
              </a:ext>
            </a:extLst>
          </p:cNvPr>
          <p:cNvSpPr>
            <a:spLocks noGrp="1"/>
          </p:cNvSpPr>
          <p:nvPr>
            <p:ph type="title"/>
          </p:nvPr>
        </p:nvSpPr>
        <p:spPr/>
        <p:txBody>
          <a:bodyPr/>
          <a:lstStyle/>
          <a:p>
            <a:r>
              <a:rPr lang="fi-FI"/>
              <a:t>Muokkaa ots. perustyyl. napsautt.</a:t>
            </a:r>
          </a:p>
        </p:txBody>
      </p:sp>
      <p:sp>
        <p:nvSpPr>
          <p:cNvPr id="3" name="Päivämäärän paikkamerkki 2">
            <a:extLst>
              <a:ext uri="{FF2B5EF4-FFF2-40B4-BE49-F238E27FC236}">
                <a16:creationId xmlns:a16="http://schemas.microsoft.com/office/drawing/2014/main" id="{4DFBAAB3-6B4D-D505-D576-23933A41BD21}"/>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4" name="Alatunnisteen paikkamerkki 3">
            <a:extLst>
              <a:ext uri="{FF2B5EF4-FFF2-40B4-BE49-F238E27FC236}">
                <a16:creationId xmlns:a16="http://schemas.microsoft.com/office/drawing/2014/main" id="{ED582A06-9FE3-5F34-21C2-795B9175A87A}"/>
              </a:ext>
            </a:extLst>
          </p:cNvPr>
          <p:cNvSpPr>
            <a:spLocks noGrp="1"/>
          </p:cNvSpPr>
          <p:nvPr>
            <p:ph type="ftr" sz="quarter" idx="11"/>
          </p:nvPr>
        </p:nvSpPr>
        <p:spPr/>
        <p:txBody>
          <a:bodyPr/>
          <a:lstStyle/>
          <a:p>
            <a:endParaRPr lang="fi-FI"/>
          </a:p>
        </p:txBody>
      </p:sp>
      <p:sp>
        <p:nvSpPr>
          <p:cNvPr id="5" name="Dian numeron paikkamerkki 4">
            <a:extLst>
              <a:ext uri="{FF2B5EF4-FFF2-40B4-BE49-F238E27FC236}">
                <a16:creationId xmlns:a16="http://schemas.microsoft.com/office/drawing/2014/main" id="{32D085C5-349C-881B-9D8D-AED7D9F4EACE}"/>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22568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9D8BB6E4-9250-3494-6D31-3A52725CAC1A}"/>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3" name="Alatunnisteen paikkamerkki 2">
            <a:extLst>
              <a:ext uri="{FF2B5EF4-FFF2-40B4-BE49-F238E27FC236}">
                <a16:creationId xmlns:a16="http://schemas.microsoft.com/office/drawing/2014/main" id="{E35AF9A4-6E09-B231-7266-5EC91DA1E66F}"/>
              </a:ext>
            </a:extLst>
          </p:cNvPr>
          <p:cNvSpPr>
            <a:spLocks noGrp="1"/>
          </p:cNvSpPr>
          <p:nvPr>
            <p:ph type="ftr" sz="quarter" idx="11"/>
          </p:nvPr>
        </p:nvSpPr>
        <p:spPr/>
        <p:txBody>
          <a:bodyPr/>
          <a:lstStyle/>
          <a:p>
            <a:endParaRPr lang="fi-FI"/>
          </a:p>
        </p:txBody>
      </p:sp>
      <p:sp>
        <p:nvSpPr>
          <p:cNvPr id="4" name="Dian numeron paikkamerkki 3">
            <a:extLst>
              <a:ext uri="{FF2B5EF4-FFF2-40B4-BE49-F238E27FC236}">
                <a16:creationId xmlns:a16="http://schemas.microsoft.com/office/drawing/2014/main" id="{D360A2FA-BE5E-0A15-4E02-7C773501A93E}"/>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1525848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E435A21-0D32-745F-E71B-E8EA2D64BB00}"/>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Sisällön paikkamerkki 2">
            <a:extLst>
              <a:ext uri="{FF2B5EF4-FFF2-40B4-BE49-F238E27FC236}">
                <a16:creationId xmlns:a16="http://schemas.microsoft.com/office/drawing/2014/main" id="{77433A52-7D73-7950-3A3F-CA77EE913C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a:extLst>
              <a:ext uri="{FF2B5EF4-FFF2-40B4-BE49-F238E27FC236}">
                <a16:creationId xmlns:a16="http://schemas.microsoft.com/office/drawing/2014/main" id="{0B0379CF-D5C6-8E06-6411-FD38A87205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1EB53390-7ABD-7C26-5183-E39D9DB15650}"/>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6" name="Alatunnisteen paikkamerkki 5">
            <a:extLst>
              <a:ext uri="{FF2B5EF4-FFF2-40B4-BE49-F238E27FC236}">
                <a16:creationId xmlns:a16="http://schemas.microsoft.com/office/drawing/2014/main" id="{9CDD683F-BF8E-87FA-4EC1-64819677EFD7}"/>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0A0EC42E-0E85-7DA0-87DB-E9CBFBF60AB4}"/>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204153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106C8D0-933E-77CD-E053-9A460DB6B29D}"/>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p>
        </p:txBody>
      </p:sp>
      <p:sp>
        <p:nvSpPr>
          <p:cNvPr id="3" name="Kuvan paikkamerkki 2">
            <a:extLst>
              <a:ext uri="{FF2B5EF4-FFF2-40B4-BE49-F238E27FC236}">
                <a16:creationId xmlns:a16="http://schemas.microsoft.com/office/drawing/2014/main" id="{4C8CC7E7-74EA-AC70-6238-8579D6CB7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a:extLst>
              <a:ext uri="{FF2B5EF4-FFF2-40B4-BE49-F238E27FC236}">
                <a16:creationId xmlns:a16="http://schemas.microsoft.com/office/drawing/2014/main" id="{20B26911-FAA2-567D-743B-35CB0317F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E716EB0F-8C6D-9380-005C-C88301F39D64}"/>
              </a:ext>
            </a:extLst>
          </p:cNvPr>
          <p:cNvSpPr>
            <a:spLocks noGrp="1"/>
          </p:cNvSpPr>
          <p:nvPr>
            <p:ph type="dt" sz="half" idx="10"/>
          </p:nvPr>
        </p:nvSpPr>
        <p:spPr/>
        <p:txBody>
          <a:bodyPr/>
          <a:lstStyle/>
          <a:p>
            <a:fld id="{13756690-FBAB-47E5-94B0-4D6B6996A18E}" type="datetimeFigureOut">
              <a:rPr lang="fi-FI" smtClean="0"/>
              <a:t>2.9.2024</a:t>
            </a:fld>
            <a:endParaRPr lang="fi-FI"/>
          </a:p>
        </p:txBody>
      </p:sp>
      <p:sp>
        <p:nvSpPr>
          <p:cNvPr id="6" name="Alatunnisteen paikkamerkki 5">
            <a:extLst>
              <a:ext uri="{FF2B5EF4-FFF2-40B4-BE49-F238E27FC236}">
                <a16:creationId xmlns:a16="http://schemas.microsoft.com/office/drawing/2014/main" id="{F1CE824E-009A-D0C1-07D1-C85D76ECEC93}"/>
              </a:ext>
            </a:extLst>
          </p:cNvPr>
          <p:cNvSpPr>
            <a:spLocks noGrp="1"/>
          </p:cNvSpPr>
          <p:nvPr>
            <p:ph type="ftr" sz="quarter" idx="11"/>
          </p:nvPr>
        </p:nvSpPr>
        <p:spPr/>
        <p:txBody>
          <a:bodyPr/>
          <a:lstStyle/>
          <a:p>
            <a:endParaRPr lang="fi-FI"/>
          </a:p>
        </p:txBody>
      </p:sp>
      <p:sp>
        <p:nvSpPr>
          <p:cNvPr id="7" name="Dian numeron paikkamerkki 6">
            <a:extLst>
              <a:ext uri="{FF2B5EF4-FFF2-40B4-BE49-F238E27FC236}">
                <a16:creationId xmlns:a16="http://schemas.microsoft.com/office/drawing/2014/main" id="{D0CBC326-714F-9E7A-0F95-F4FD376B3BB4}"/>
              </a:ext>
            </a:extLst>
          </p:cNvPr>
          <p:cNvSpPr>
            <a:spLocks noGrp="1"/>
          </p:cNvSpPr>
          <p:nvPr>
            <p:ph type="sldNum" sz="quarter" idx="12"/>
          </p:nvPr>
        </p:nvSpPr>
        <p:spPr/>
        <p:txBody>
          <a:bodyPr/>
          <a:lstStyle/>
          <a:p>
            <a:fld id="{92AB0B62-DD33-42FF-BEEC-07620FFBD3B4}" type="slidenum">
              <a:rPr lang="fi-FI" smtClean="0"/>
              <a:t>‹#›</a:t>
            </a:fld>
            <a:endParaRPr lang="fi-FI"/>
          </a:p>
        </p:txBody>
      </p:sp>
    </p:spTree>
    <p:extLst>
      <p:ext uri="{BB962C8B-B14F-4D97-AF65-F5344CB8AC3E}">
        <p14:creationId xmlns:p14="http://schemas.microsoft.com/office/powerpoint/2010/main" val="19739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7FA02F12-2C78-08E7-14B4-470792EF4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p>
        </p:txBody>
      </p:sp>
      <p:sp>
        <p:nvSpPr>
          <p:cNvPr id="3" name="Tekstin paikkamerkki 2">
            <a:extLst>
              <a:ext uri="{FF2B5EF4-FFF2-40B4-BE49-F238E27FC236}">
                <a16:creationId xmlns:a16="http://schemas.microsoft.com/office/drawing/2014/main" id="{3DA61056-07D9-012E-506B-C0D34E850C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a:extLst>
              <a:ext uri="{FF2B5EF4-FFF2-40B4-BE49-F238E27FC236}">
                <a16:creationId xmlns:a16="http://schemas.microsoft.com/office/drawing/2014/main" id="{0F71F585-9DC1-9BC8-FEAB-C3B1EBEEC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756690-FBAB-47E5-94B0-4D6B6996A18E}" type="datetimeFigureOut">
              <a:rPr lang="fi-FI" smtClean="0"/>
              <a:t>2.9.2024</a:t>
            </a:fld>
            <a:endParaRPr lang="fi-FI"/>
          </a:p>
        </p:txBody>
      </p:sp>
      <p:sp>
        <p:nvSpPr>
          <p:cNvPr id="5" name="Alatunnisteen paikkamerkki 4">
            <a:extLst>
              <a:ext uri="{FF2B5EF4-FFF2-40B4-BE49-F238E27FC236}">
                <a16:creationId xmlns:a16="http://schemas.microsoft.com/office/drawing/2014/main" id="{1190C075-B51C-73C2-E3F3-DB811D113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Dian numeron paikkamerkki 5">
            <a:extLst>
              <a:ext uri="{FF2B5EF4-FFF2-40B4-BE49-F238E27FC236}">
                <a16:creationId xmlns:a16="http://schemas.microsoft.com/office/drawing/2014/main" id="{52D7FA89-4637-9277-6447-0939774C0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AB0B62-DD33-42FF-BEEC-07620FFBD3B4}" type="slidenum">
              <a:rPr lang="fi-FI" smtClean="0"/>
              <a:t>‹#›</a:t>
            </a:fld>
            <a:endParaRPr lang="fi-FI"/>
          </a:p>
        </p:txBody>
      </p:sp>
    </p:spTree>
    <p:extLst>
      <p:ext uri="{BB962C8B-B14F-4D97-AF65-F5344CB8AC3E}">
        <p14:creationId xmlns:p14="http://schemas.microsoft.com/office/powerpoint/2010/main" val="36802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CAC0E8B-2DDE-0E1E-09C0-BE1097B147B7}"/>
              </a:ext>
            </a:extLst>
          </p:cNvPr>
          <p:cNvSpPr>
            <a:spLocks noGrp="1"/>
          </p:cNvSpPr>
          <p:nvPr>
            <p:ph type="ctrTitle"/>
          </p:nvPr>
        </p:nvSpPr>
        <p:spPr>
          <a:xfrm>
            <a:off x="119742" y="0"/>
            <a:ext cx="3886200" cy="886506"/>
          </a:xfrm>
        </p:spPr>
        <p:txBody>
          <a:bodyPr>
            <a:normAutofit fontScale="90000"/>
          </a:bodyPr>
          <a:lstStyle/>
          <a:p>
            <a:r>
              <a:rPr lang="fi-FI" dirty="0"/>
              <a:t>Ella aloittaa </a:t>
            </a:r>
            <a:r>
              <a:rPr lang="fi-FI" sz="1600" dirty="0"/>
              <a:t>jos joku </a:t>
            </a:r>
            <a:r>
              <a:rPr lang="fi-FI" sz="1600" dirty="0" err="1"/>
              <a:t>toine</a:t>
            </a:r>
            <a:r>
              <a:rPr lang="fi-FI" sz="1600" dirty="0"/>
              <a:t> </a:t>
            </a:r>
            <a:r>
              <a:rPr lang="fi-FI" sz="1600" dirty="0" err="1"/>
              <a:t>haluu</a:t>
            </a:r>
            <a:r>
              <a:rPr lang="fi-FI" sz="1600" dirty="0"/>
              <a:t> nii käy</a:t>
            </a:r>
            <a:endParaRPr lang="fi-FI" dirty="0"/>
          </a:p>
        </p:txBody>
      </p:sp>
      <p:sp>
        <p:nvSpPr>
          <p:cNvPr id="3" name="Alaotsikko 2">
            <a:extLst>
              <a:ext uri="{FF2B5EF4-FFF2-40B4-BE49-F238E27FC236}">
                <a16:creationId xmlns:a16="http://schemas.microsoft.com/office/drawing/2014/main" id="{47C8330F-8CCA-8B85-637D-DDE2A3DD2A91}"/>
              </a:ext>
            </a:extLst>
          </p:cNvPr>
          <p:cNvSpPr>
            <a:spLocks noGrp="1"/>
          </p:cNvSpPr>
          <p:nvPr>
            <p:ph type="subTitle" idx="1"/>
          </p:nvPr>
        </p:nvSpPr>
        <p:spPr>
          <a:xfrm>
            <a:off x="119742" y="886506"/>
            <a:ext cx="4974772" cy="5765218"/>
          </a:xfrm>
        </p:spPr>
        <p:txBody>
          <a:bodyPr>
            <a:normAutofit fontScale="70000" lnSpcReduction="20000"/>
          </a:bodyPr>
          <a:lstStyle/>
          <a:p>
            <a:r>
              <a:rPr lang="fi-FI" b="1" dirty="0"/>
              <a:t>Aiheen esittely</a:t>
            </a:r>
          </a:p>
          <a:p>
            <a:r>
              <a:rPr lang="fi-FI" dirty="0"/>
              <a:t>-Valitsemamme palvelu on Finnkinon nettisivut</a:t>
            </a:r>
          </a:p>
          <a:p>
            <a:r>
              <a:rPr lang="fi-FI" b="1" dirty="0"/>
              <a:t>Miksi valittiin tämä?</a:t>
            </a:r>
          </a:p>
          <a:p>
            <a:r>
              <a:rPr lang="fi-FI" dirty="0"/>
              <a:t>-Ollaan kaikki vaihtelevalla määrällä/yleisyydellä asiakkaita ja joudutaan käyttämään nettisivua.</a:t>
            </a:r>
          </a:p>
          <a:p>
            <a:r>
              <a:rPr lang="fi-FI" dirty="0"/>
              <a:t>-ajan kanssa huomannut pieniä ärsyttäviä yksityiskohtia, nyt tutustuttiin kunnolla</a:t>
            </a:r>
          </a:p>
          <a:p>
            <a:r>
              <a:rPr lang="fi-FI" b="1" dirty="0"/>
              <a:t>Kohderyhmä:</a:t>
            </a:r>
          </a:p>
          <a:p>
            <a:r>
              <a:rPr lang="fi-FI" dirty="0"/>
              <a:t>-18-28 naiset, elokuvateatterien asiakkaita, netin välityksellä ostavat lippuja (tiedämme </a:t>
            </a:r>
            <a:r>
              <a:rPr lang="fi-FI" dirty="0" err="1"/>
              <a:t>appin</a:t>
            </a:r>
            <a:r>
              <a:rPr lang="fi-FI" dirty="0"/>
              <a:t> olemassa olosta)</a:t>
            </a:r>
          </a:p>
          <a:p>
            <a:endParaRPr lang="fi-FI" dirty="0"/>
          </a:p>
          <a:p>
            <a:r>
              <a:rPr lang="fi-FI" b="1" dirty="0"/>
              <a:t>Pari faktaa Finnkino yrityksestä</a:t>
            </a:r>
          </a:p>
          <a:p>
            <a:r>
              <a:rPr lang="fi-FI" dirty="0"/>
              <a:t>-Finnkino aloitti vuonna 1986.</a:t>
            </a:r>
          </a:p>
          <a:p>
            <a:r>
              <a:rPr lang="fi-FI" dirty="0"/>
              <a:t>-17 teatteria</a:t>
            </a:r>
          </a:p>
          <a:p>
            <a:r>
              <a:rPr lang="fi-FI" dirty="0"/>
              <a:t>-Hauska fakta: hallituksen eka puheenjohtaja oli </a:t>
            </a:r>
            <a:r>
              <a:rPr lang="fi-FI" dirty="0" err="1"/>
              <a:t>spede</a:t>
            </a:r>
            <a:r>
              <a:rPr lang="fi-FI" dirty="0"/>
              <a:t> </a:t>
            </a:r>
            <a:r>
              <a:rPr lang="fi-FI" dirty="0" err="1"/>
              <a:t>pasanen</a:t>
            </a:r>
            <a:endParaRPr lang="fi-FI" dirty="0"/>
          </a:p>
          <a:p>
            <a:endParaRPr lang="fi-FI" dirty="0"/>
          </a:p>
          <a:p>
            <a:r>
              <a:rPr lang="fi-FI" b="1" dirty="0"/>
              <a:t>Mieluusti vastataan kysymyksiin esityksen lopussa</a:t>
            </a:r>
          </a:p>
        </p:txBody>
      </p:sp>
      <p:pic>
        <p:nvPicPr>
          <p:cNvPr id="5" name="Kuva 4">
            <a:extLst>
              <a:ext uri="{FF2B5EF4-FFF2-40B4-BE49-F238E27FC236}">
                <a16:creationId xmlns:a16="http://schemas.microsoft.com/office/drawing/2014/main" id="{A5DEA694-28E9-6084-E665-96E0DF2FCDBE}"/>
              </a:ext>
            </a:extLst>
          </p:cNvPr>
          <p:cNvPicPr>
            <a:picLocks noChangeAspect="1"/>
          </p:cNvPicPr>
          <p:nvPr/>
        </p:nvPicPr>
        <p:blipFill>
          <a:blip r:embed="rId2"/>
          <a:stretch>
            <a:fillRect/>
          </a:stretch>
        </p:blipFill>
        <p:spPr>
          <a:xfrm>
            <a:off x="5295546" y="0"/>
            <a:ext cx="6896454" cy="3835597"/>
          </a:xfrm>
          <a:prstGeom prst="rect">
            <a:avLst/>
          </a:prstGeom>
        </p:spPr>
      </p:pic>
      <p:sp>
        <p:nvSpPr>
          <p:cNvPr id="6" name="Tekstiruutu 5">
            <a:extLst>
              <a:ext uri="{FF2B5EF4-FFF2-40B4-BE49-F238E27FC236}">
                <a16:creationId xmlns:a16="http://schemas.microsoft.com/office/drawing/2014/main" id="{234088A7-0440-F9D5-A679-28D63B0E98C5}"/>
              </a:ext>
            </a:extLst>
          </p:cNvPr>
          <p:cNvSpPr txBox="1"/>
          <p:nvPr/>
        </p:nvSpPr>
        <p:spPr>
          <a:xfrm>
            <a:off x="5295546" y="4942114"/>
            <a:ext cx="8969829" cy="646331"/>
          </a:xfrm>
          <a:prstGeom prst="rect">
            <a:avLst/>
          </a:prstGeom>
          <a:noFill/>
        </p:spPr>
        <p:txBody>
          <a:bodyPr wrap="square" rtlCol="0">
            <a:spAutoFit/>
          </a:bodyPr>
          <a:lstStyle/>
          <a:p>
            <a:pPr algn="l" rtl="0" fontAlgn="base"/>
            <a:r>
              <a:rPr lang="fi-FI" sz="1800" b="0" i="0" dirty="0" err="1">
                <a:solidFill>
                  <a:srgbClr val="000000"/>
                </a:solidFill>
                <a:effectLst/>
                <a:latin typeface="Tahoma" panose="020B0604030504040204" pitchFamily="34" charset="0"/>
              </a:rPr>
              <a:t>Jess</a:t>
            </a:r>
            <a:r>
              <a:rPr lang="fi-FI" sz="1800" b="0" i="0" dirty="0">
                <a:solidFill>
                  <a:srgbClr val="000000"/>
                </a:solidFill>
                <a:effectLst/>
                <a:latin typeface="Tahoma" panose="020B0604030504040204" pitchFamily="34" charset="0"/>
              </a:rPr>
              <a:t> ja sitten siirrytään Finnkinon nettisivujen analysointiin -&gt;</a:t>
            </a:r>
            <a:r>
              <a:rPr lang="et-EE" sz="1800" b="0" i="0" dirty="0">
                <a:solidFill>
                  <a:srgbClr val="000000"/>
                </a:solidFill>
                <a:effectLst/>
                <a:latin typeface="Tahoma" panose="020B0604030504040204" pitchFamily="34" charset="0"/>
              </a:rPr>
              <a:t>​</a:t>
            </a:r>
            <a:endParaRPr lang="et-EE" b="0" i="0" dirty="0">
              <a:solidFill>
                <a:srgbClr val="000000"/>
              </a:solidFill>
              <a:effectLst/>
              <a:latin typeface="Segoe UI" panose="020B0502040204020203" pitchFamily="34" charset="0"/>
            </a:endParaRPr>
          </a:p>
          <a:p>
            <a:endParaRPr lang="fi-FI" dirty="0"/>
          </a:p>
        </p:txBody>
      </p:sp>
    </p:spTree>
    <p:extLst>
      <p:ext uri="{BB962C8B-B14F-4D97-AF65-F5344CB8AC3E}">
        <p14:creationId xmlns:p14="http://schemas.microsoft.com/office/powerpoint/2010/main" val="35462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54988C7-D0FB-D987-388E-B9E1F9B79FEE}"/>
              </a:ext>
            </a:extLst>
          </p:cNvPr>
          <p:cNvSpPr>
            <a:spLocks noGrp="1"/>
          </p:cNvSpPr>
          <p:nvPr>
            <p:ph type="title"/>
          </p:nvPr>
        </p:nvSpPr>
        <p:spPr/>
        <p:txBody>
          <a:bodyPr/>
          <a:lstStyle/>
          <a:p>
            <a:r>
              <a:rPr lang="fi-FI" dirty="0"/>
              <a:t>Skenaario</a:t>
            </a:r>
          </a:p>
        </p:txBody>
      </p:sp>
      <p:sp>
        <p:nvSpPr>
          <p:cNvPr id="3" name="Sisällön paikkamerkki 2">
            <a:extLst>
              <a:ext uri="{FF2B5EF4-FFF2-40B4-BE49-F238E27FC236}">
                <a16:creationId xmlns:a16="http://schemas.microsoft.com/office/drawing/2014/main" id="{E5FE4CA4-7F32-D471-9AD3-4A1B01EF6705}"/>
              </a:ext>
            </a:extLst>
          </p:cNvPr>
          <p:cNvSpPr>
            <a:spLocks noGrp="1"/>
          </p:cNvSpPr>
          <p:nvPr>
            <p:ph idx="1"/>
          </p:nvPr>
        </p:nvSpPr>
        <p:spPr>
          <a:xfrm>
            <a:off x="174171" y="2569029"/>
            <a:ext cx="12017829" cy="4191000"/>
          </a:xfrm>
        </p:spPr>
        <p:txBody>
          <a:bodyPr>
            <a:normAutofit fontScale="70000" lnSpcReduction="20000"/>
          </a:bodyPr>
          <a:lstStyle/>
          <a:p>
            <a:pPr algn="l" rtl="0" fontAlgn="base"/>
            <a:r>
              <a:rPr lang="fi-FI" sz="2800" b="0" i="0" u="sng" strike="noStrike" dirty="0">
                <a:solidFill>
                  <a:srgbClr val="000000"/>
                </a:solidFill>
                <a:effectLst/>
                <a:latin typeface="Tahoma" panose="020B0604030504040204" pitchFamily="34" charset="0"/>
              </a:rPr>
              <a:t>Skenaariokuvaus</a:t>
            </a:r>
            <a:r>
              <a:rPr lang="fi-FI" sz="2800" b="0" i="0" u="none" strike="noStrike" dirty="0">
                <a:solidFill>
                  <a:srgbClr val="000000"/>
                </a:solidFill>
                <a:effectLst/>
                <a:latin typeface="Tahoma" panose="020B0604030504040204" pitchFamily="34" charset="0"/>
              </a:rPr>
              <a:t>: Marjatta näkee </a:t>
            </a:r>
            <a:r>
              <a:rPr lang="fi-FI" sz="2800" b="0" i="0" u="none" strike="noStrike" dirty="0" err="1">
                <a:solidFill>
                  <a:srgbClr val="000000"/>
                </a:solidFill>
                <a:effectLst/>
                <a:latin typeface="Tahoma" panose="020B0604030504040204" pitchFamily="34" charset="0"/>
              </a:rPr>
              <a:t>TikTokissa</a:t>
            </a:r>
            <a:r>
              <a:rPr lang="fi-FI" sz="2800" b="0" i="0" u="none" strike="noStrike" dirty="0">
                <a:solidFill>
                  <a:srgbClr val="000000"/>
                </a:solidFill>
                <a:effectLst/>
                <a:latin typeface="Tahoma" panose="020B0604030504040204" pitchFamily="34" charset="0"/>
              </a:rPr>
              <a:t> mainoksen elokuvasta ja päättää mennä katsomaan sen. Hän haluaa kuitenkin varmistaa, että saa parhaan paikan salista. Marjatta tutustuu esitysaikoihin ja traileriin, paikkojen varaukseen siirtyessä hän huomaa mahdollisuuden virtuaalitodellisuuskierrokseen. Hän klikkaa sitä ja pääsee kokemaan, miltä teatterin eri osissa istuminen tuntuu. Hän tutustuu erityisesti siihen, millainen näkymä eri riveillä on, ja kuulee, miten äänet kuuluvat eri paikoilta. Marjatta löytää mieleisen paikkansa ja pääsee samalla tutkimaan salin sisääntulon ja poistumisreittien sijainnit.</a:t>
            </a:r>
            <a:r>
              <a:rPr lang="en-US" sz="2800" b="0" i="0" dirty="0">
                <a:solidFill>
                  <a:srgbClr val="000000"/>
                </a:solidFill>
                <a:effectLst/>
                <a:latin typeface="Tahoma" panose="020B0604030504040204" pitchFamily="34" charset="0"/>
              </a:rPr>
              <a:t>​</a:t>
            </a:r>
            <a:endParaRPr lang="en-US" b="0" i="0" dirty="0">
              <a:solidFill>
                <a:srgbClr val="000000"/>
              </a:solidFill>
              <a:effectLst/>
              <a:latin typeface="Segoe UI" panose="020B0502040204020203" pitchFamily="34" charset="0"/>
            </a:endParaRPr>
          </a:p>
          <a:p>
            <a:pPr algn="l" rtl="0" fontAlgn="base"/>
            <a:r>
              <a:rPr lang="fi-FI" sz="2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2800" b="0" i="0" u="none" strike="noStrike" dirty="0">
                <a:solidFill>
                  <a:srgbClr val="000000"/>
                </a:solidFill>
                <a:effectLst/>
                <a:latin typeface="Tahoma" panose="020B0604030504040204" pitchFamily="34" charset="0"/>
              </a:rPr>
              <a:t>Saapuessaan teatteriin Marjatta on varma valinnastaan, koska hän on jo virtuaalikierroksella "vieraillut" salissa ja tietää tarkalleen, mitä odottaa. Hän löytää paikkansa helposti ja nauttii täydellisestä elokuvakokemuksesta.</a:t>
            </a:r>
            <a:r>
              <a:rPr lang="en-US" sz="2800" b="0" i="0" dirty="0">
                <a:solidFill>
                  <a:srgbClr val="000000"/>
                </a:solidFill>
                <a:effectLst/>
                <a:latin typeface="Tahoma" panose="020B0604030504040204" pitchFamily="34" charset="0"/>
              </a:rPr>
              <a:t>​</a:t>
            </a:r>
            <a:endParaRPr lang="en-US" b="0" i="0" dirty="0">
              <a:solidFill>
                <a:srgbClr val="000000"/>
              </a:solidFill>
              <a:effectLst/>
              <a:latin typeface="Segoe UI" panose="020B0502040204020203" pitchFamily="34" charset="0"/>
            </a:endParaRPr>
          </a:p>
          <a:p>
            <a:pPr algn="l" rtl="0" fontAlgn="base"/>
            <a:r>
              <a:rPr lang="fi-FI" sz="2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2800" b="0" i="0" u="none" strike="noStrike" dirty="0">
                <a:solidFill>
                  <a:srgbClr val="000000"/>
                </a:solidFill>
                <a:effectLst/>
                <a:latin typeface="Tahoma" panose="020B0604030504040204" pitchFamily="34" charset="0"/>
              </a:rPr>
              <a:t>Muutaman käyntikerran jälkeen Marjatta huomaa paikkaa varatessaan, että sivusto ehdottaa automaattisesti paikkoja, jotka ovat hänen aiempien varaustensa perusteella hänen suosikkejaan. Hän on varannut aikaisemmin keskellä olevia paikkoja, joten järjestelmä ehdottaa hänelle samaa aluetta. Koska Marjatta on jo aiemmin virtuaalikierroksen perusteella päättänyt, mikä paikka on paras, hän varaa helposti ehdotetun paikan. </a:t>
            </a:r>
            <a:r>
              <a:rPr lang="fi-FI" sz="2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endParaRPr lang="fi-FI" dirty="0"/>
          </a:p>
        </p:txBody>
      </p:sp>
      <p:pic>
        <p:nvPicPr>
          <p:cNvPr id="5" name="Kuva 4">
            <a:extLst>
              <a:ext uri="{FF2B5EF4-FFF2-40B4-BE49-F238E27FC236}">
                <a16:creationId xmlns:a16="http://schemas.microsoft.com/office/drawing/2014/main" id="{C850EA66-C1F2-1FA1-08EB-94B2CFDB6DD0}"/>
              </a:ext>
            </a:extLst>
          </p:cNvPr>
          <p:cNvPicPr>
            <a:picLocks noChangeAspect="1"/>
          </p:cNvPicPr>
          <p:nvPr/>
        </p:nvPicPr>
        <p:blipFill>
          <a:blip r:embed="rId2"/>
          <a:stretch>
            <a:fillRect/>
          </a:stretch>
        </p:blipFill>
        <p:spPr>
          <a:xfrm>
            <a:off x="5346348" y="0"/>
            <a:ext cx="6845652" cy="2460171"/>
          </a:xfrm>
          <a:prstGeom prst="rect">
            <a:avLst/>
          </a:prstGeom>
        </p:spPr>
      </p:pic>
      <p:sp>
        <p:nvSpPr>
          <p:cNvPr id="7" name="Tekstiruutu 6">
            <a:extLst>
              <a:ext uri="{FF2B5EF4-FFF2-40B4-BE49-F238E27FC236}">
                <a16:creationId xmlns:a16="http://schemas.microsoft.com/office/drawing/2014/main" id="{D8E636F6-AAC3-C0F4-F936-C2115F2FA03A}"/>
              </a:ext>
            </a:extLst>
          </p:cNvPr>
          <p:cNvSpPr txBox="1"/>
          <p:nvPr/>
        </p:nvSpPr>
        <p:spPr>
          <a:xfrm>
            <a:off x="250372" y="1545104"/>
            <a:ext cx="5290457" cy="646331"/>
          </a:xfrm>
          <a:prstGeom prst="rect">
            <a:avLst/>
          </a:prstGeom>
          <a:noFill/>
        </p:spPr>
        <p:txBody>
          <a:bodyPr wrap="square" rtlCol="0">
            <a:spAutoFit/>
          </a:bodyPr>
          <a:lstStyle/>
          <a:p>
            <a:r>
              <a:rPr lang="fi-FI" sz="1800" b="1" i="0" u="none" strike="noStrike" dirty="0">
                <a:solidFill>
                  <a:srgbClr val="000000"/>
                </a:solidFill>
                <a:effectLst/>
                <a:latin typeface="Tahoma" panose="020B0604030504040204" pitchFamily="34" charset="0"/>
              </a:rPr>
              <a:t>Valittu idea 3: Virtuaalinen ja dynaaminen istuinvaraus</a:t>
            </a:r>
            <a:endParaRPr lang="fi-FI" dirty="0"/>
          </a:p>
        </p:txBody>
      </p:sp>
      <p:sp>
        <p:nvSpPr>
          <p:cNvPr id="8" name="Tekstiruutu 7">
            <a:extLst>
              <a:ext uri="{FF2B5EF4-FFF2-40B4-BE49-F238E27FC236}">
                <a16:creationId xmlns:a16="http://schemas.microsoft.com/office/drawing/2014/main" id="{1976960B-67C6-0835-6728-03AD31F614F0}"/>
              </a:ext>
            </a:extLst>
          </p:cNvPr>
          <p:cNvSpPr txBox="1"/>
          <p:nvPr/>
        </p:nvSpPr>
        <p:spPr>
          <a:xfrm>
            <a:off x="457200" y="365125"/>
            <a:ext cx="1363130"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15664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BE3685B-8114-1C09-DD62-109FB94433C4}"/>
              </a:ext>
            </a:extLst>
          </p:cNvPr>
          <p:cNvSpPr>
            <a:spLocks noGrp="1"/>
          </p:cNvSpPr>
          <p:nvPr>
            <p:ph type="title"/>
          </p:nvPr>
        </p:nvSpPr>
        <p:spPr/>
        <p:txBody>
          <a:bodyPr/>
          <a:lstStyle/>
          <a:p>
            <a:r>
              <a:rPr lang="fi-FI" dirty="0"/>
              <a:t>Arviointi </a:t>
            </a:r>
            <a:r>
              <a:rPr lang="fi-FI" sz="1600" dirty="0" err="1"/>
              <a:t>pls</a:t>
            </a:r>
            <a:r>
              <a:rPr lang="fi-FI" sz="1600" dirty="0"/>
              <a:t> tiivistäkää kun luette, </a:t>
            </a:r>
            <a:r>
              <a:rPr lang="fi-FI" sz="1600" dirty="0" err="1"/>
              <a:t>mä</a:t>
            </a:r>
            <a:r>
              <a:rPr lang="fi-FI" sz="1600" dirty="0"/>
              <a:t> en </a:t>
            </a:r>
            <a:r>
              <a:rPr lang="fi-FI" sz="1600" dirty="0" err="1"/>
              <a:t>tiiä</a:t>
            </a:r>
            <a:r>
              <a:rPr lang="fi-FI" sz="1600" dirty="0"/>
              <a:t> mikä </a:t>
            </a:r>
            <a:r>
              <a:rPr lang="fi-FI" sz="1600" dirty="0" err="1"/>
              <a:t>tärkeetä</a:t>
            </a:r>
            <a:r>
              <a:rPr lang="fi-FI" sz="1600" dirty="0"/>
              <a:t> lukea ja mikä ei</a:t>
            </a:r>
          </a:p>
        </p:txBody>
      </p:sp>
      <p:pic>
        <p:nvPicPr>
          <p:cNvPr id="7" name="Sisällön paikkamerkki 6">
            <a:extLst>
              <a:ext uri="{FF2B5EF4-FFF2-40B4-BE49-F238E27FC236}">
                <a16:creationId xmlns:a16="http://schemas.microsoft.com/office/drawing/2014/main" id="{37F415B0-5F7F-B3A1-B4FD-4CFB52CE113C}"/>
              </a:ext>
            </a:extLst>
          </p:cNvPr>
          <p:cNvPicPr>
            <a:picLocks noGrp="1" noChangeAspect="1"/>
          </p:cNvPicPr>
          <p:nvPr>
            <p:ph idx="1"/>
          </p:nvPr>
        </p:nvPicPr>
        <p:blipFill>
          <a:blip r:embed="rId2"/>
          <a:stretch>
            <a:fillRect/>
          </a:stretch>
        </p:blipFill>
        <p:spPr>
          <a:xfrm>
            <a:off x="838199" y="2062201"/>
            <a:ext cx="8654143" cy="4599856"/>
          </a:xfrm>
        </p:spPr>
      </p:pic>
      <p:pic>
        <p:nvPicPr>
          <p:cNvPr id="5" name="Kuva 4">
            <a:extLst>
              <a:ext uri="{FF2B5EF4-FFF2-40B4-BE49-F238E27FC236}">
                <a16:creationId xmlns:a16="http://schemas.microsoft.com/office/drawing/2014/main" id="{1D68719C-CFF9-5BC5-69A0-9FF371F5BB17}"/>
              </a:ext>
            </a:extLst>
          </p:cNvPr>
          <p:cNvPicPr>
            <a:picLocks noChangeAspect="1"/>
          </p:cNvPicPr>
          <p:nvPr/>
        </p:nvPicPr>
        <p:blipFill>
          <a:blip r:embed="rId3"/>
          <a:stretch>
            <a:fillRect/>
          </a:stretch>
        </p:blipFill>
        <p:spPr>
          <a:xfrm>
            <a:off x="8437891" y="-6390"/>
            <a:ext cx="3754109" cy="2068591"/>
          </a:xfrm>
          <a:prstGeom prst="rect">
            <a:avLst/>
          </a:prstGeom>
        </p:spPr>
      </p:pic>
      <p:sp>
        <p:nvSpPr>
          <p:cNvPr id="8" name="Tekstiruutu 7">
            <a:extLst>
              <a:ext uri="{FF2B5EF4-FFF2-40B4-BE49-F238E27FC236}">
                <a16:creationId xmlns:a16="http://schemas.microsoft.com/office/drawing/2014/main" id="{6FBD74F0-9190-26AA-B5E9-E4CCFA8112E5}"/>
              </a:ext>
            </a:extLst>
          </p:cNvPr>
          <p:cNvSpPr txBox="1"/>
          <p:nvPr/>
        </p:nvSpPr>
        <p:spPr>
          <a:xfrm>
            <a:off x="10668000" y="3537857"/>
            <a:ext cx="1264513" cy="1477328"/>
          </a:xfrm>
          <a:prstGeom prst="rect">
            <a:avLst/>
          </a:prstGeom>
          <a:noFill/>
        </p:spPr>
        <p:txBody>
          <a:bodyPr wrap="none" rtlCol="0">
            <a:spAutoFit/>
          </a:bodyPr>
          <a:lstStyle/>
          <a:p>
            <a:r>
              <a:rPr lang="fi-FI" dirty="0">
                <a:solidFill>
                  <a:srgbClr val="FF0000"/>
                </a:solidFill>
              </a:rPr>
              <a:t>HETI KU </a:t>
            </a:r>
          </a:p>
          <a:p>
            <a:r>
              <a:rPr lang="fi-FI" dirty="0">
                <a:solidFill>
                  <a:srgbClr val="FF0000"/>
                </a:solidFill>
              </a:rPr>
              <a:t>VALMIS</a:t>
            </a:r>
          </a:p>
          <a:p>
            <a:r>
              <a:rPr lang="fi-FI" dirty="0">
                <a:solidFill>
                  <a:srgbClr val="FF0000"/>
                </a:solidFill>
              </a:rPr>
              <a:t>VAIHDA</a:t>
            </a:r>
          </a:p>
          <a:p>
            <a:r>
              <a:rPr lang="fi-FI" dirty="0">
                <a:solidFill>
                  <a:srgbClr val="FF0000"/>
                </a:solidFill>
              </a:rPr>
              <a:t>SEURAAVA</a:t>
            </a:r>
          </a:p>
          <a:p>
            <a:r>
              <a:rPr lang="fi-FI" dirty="0">
                <a:solidFill>
                  <a:srgbClr val="FF0000"/>
                </a:solidFill>
              </a:rPr>
              <a:t>DIA</a:t>
            </a:r>
          </a:p>
        </p:txBody>
      </p:sp>
      <p:sp>
        <p:nvSpPr>
          <p:cNvPr id="9" name="Tekstiruutu 8">
            <a:extLst>
              <a:ext uri="{FF2B5EF4-FFF2-40B4-BE49-F238E27FC236}">
                <a16:creationId xmlns:a16="http://schemas.microsoft.com/office/drawing/2014/main" id="{279BD787-AE30-D73E-873F-37D4A1C8E054}"/>
              </a:ext>
            </a:extLst>
          </p:cNvPr>
          <p:cNvSpPr txBox="1"/>
          <p:nvPr/>
        </p:nvSpPr>
        <p:spPr>
          <a:xfrm>
            <a:off x="979714" y="365125"/>
            <a:ext cx="1363130"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75636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Sisällön paikkamerkki 4">
            <a:extLst>
              <a:ext uri="{FF2B5EF4-FFF2-40B4-BE49-F238E27FC236}">
                <a16:creationId xmlns:a16="http://schemas.microsoft.com/office/drawing/2014/main" id="{BF061516-CA44-F16E-5402-13EEF29CA6E3}"/>
              </a:ext>
            </a:extLst>
          </p:cNvPr>
          <p:cNvPicPr>
            <a:picLocks noGrp="1" noChangeAspect="1"/>
          </p:cNvPicPr>
          <p:nvPr>
            <p:ph idx="1"/>
          </p:nvPr>
        </p:nvPicPr>
        <p:blipFill>
          <a:blip r:embed="rId2"/>
          <a:srcRect b="19"/>
          <a:stretch/>
        </p:blipFill>
        <p:spPr>
          <a:xfrm>
            <a:off x="20" y="1282"/>
            <a:ext cx="12191980" cy="6856718"/>
          </a:xfrm>
          <a:prstGeom prst="rect">
            <a:avLst/>
          </a:prstGeom>
        </p:spPr>
      </p:pic>
      <p:sp>
        <p:nvSpPr>
          <p:cNvPr id="6" name="Tekstiruutu 5">
            <a:extLst>
              <a:ext uri="{FF2B5EF4-FFF2-40B4-BE49-F238E27FC236}">
                <a16:creationId xmlns:a16="http://schemas.microsoft.com/office/drawing/2014/main" id="{95DD193D-8E14-AD2C-DCE6-BCABCABAF17B}"/>
              </a:ext>
            </a:extLst>
          </p:cNvPr>
          <p:cNvSpPr txBox="1"/>
          <p:nvPr/>
        </p:nvSpPr>
        <p:spPr>
          <a:xfrm>
            <a:off x="870857" y="620486"/>
            <a:ext cx="3521349" cy="369332"/>
          </a:xfrm>
          <a:prstGeom prst="rect">
            <a:avLst/>
          </a:prstGeom>
          <a:noFill/>
        </p:spPr>
        <p:txBody>
          <a:bodyPr wrap="none" rtlCol="0">
            <a:spAutoFit/>
          </a:bodyPr>
          <a:lstStyle/>
          <a:p>
            <a:r>
              <a:rPr lang="fi-FI" dirty="0"/>
              <a:t>Äskeisen dian lukenut lukee myös</a:t>
            </a:r>
          </a:p>
        </p:txBody>
      </p:sp>
    </p:spTree>
    <p:extLst>
      <p:ext uri="{BB962C8B-B14F-4D97-AF65-F5344CB8AC3E}">
        <p14:creationId xmlns:p14="http://schemas.microsoft.com/office/powerpoint/2010/main" val="3097492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2D3573A-155D-3447-3B53-5E02E8A4473E}"/>
              </a:ext>
            </a:extLst>
          </p:cNvPr>
          <p:cNvSpPr>
            <a:spLocks noGrp="1"/>
          </p:cNvSpPr>
          <p:nvPr>
            <p:ph type="title"/>
          </p:nvPr>
        </p:nvSpPr>
        <p:spPr>
          <a:xfrm>
            <a:off x="424544" y="365126"/>
            <a:ext cx="1687286" cy="810532"/>
          </a:xfrm>
        </p:spPr>
        <p:txBody>
          <a:bodyPr>
            <a:normAutofit/>
          </a:bodyPr>
          <a:lstStyle/>
          <a:p>
            <a:r>
              <a:rPr lang="fi-FI" sz="2000" dirty="0"/>
              <a:t>Kuka lukee?</a:t>
            </a:r>
            <a:br>
              <a:rPr lang="fi-FI" sz="2000" dirty="0"/>
            </a:br>
            <a:r>
              <a:rPr lang="fi-FI" sz="2000" dirty="0"/>
              <a:t>Ella voi?</a:t>
            </a:r>
          </a:p>
        </p:txBody>
      </p:sp>
      <p:sp>
        <p:nvSpPr>
          <p:cNvPr id="3" name="Sisällön paikkamerkki 2">
            <a:extLst>
              <a:ext uri="{FF2B5EF4-FFF2-40B4-BE49-F238E27FC236}">
                <a16:creationId xmlns:a16="http://schemas.microsoft.com/office/drawing/2014/main" id="{A7C6D491-81E7-88DF-CD5C-44D9CE73013C}"/>
              </a:ext>
            </a:extLst>
          </p:cNvPr>
          <p:cNvSpPr>
            <a:spLocks noGrp="1"/>
          </p:cNvSpPr>
          <p:nvPr>
            <p:ph idx="1"/>
          </p:nvPr>
        </p:nvSpPr>
        <p:spPr>
          <a:xfrm>
            <a:off x="838200" y="4321629"/>
            <a:ext cx="10515600" cy="1855334"/>
          </a:xfrm>
        </p:spPr>
        <p:txBody>
          <a:bodyPr/>
          <a:lstStyle/>
          <a:p>
            <a:r>
              <a:rPr lang="fi-FI" dirty="0"/>
              <a:t>Ala nopeasti puhumaan: ”Kiitos paljon meidän esitelmän katsomisesta </a:t>
            </a:r>
            <a:r>
              <a:rPr lang="fi-FI" dirty="0">
                <a:solidFill>
                  <a:srgbClr val="FF0000"/>
                </a:solidFill>
              </a:rPr>
              <a:t>JA VIDEO PYÖRIMÄÄN TAUSTALLE </a:t>
            </a:r>
            <a:r>
              <a:rPr lang="fi-FI" dirty="0"/>
              <a:t>jatka puhumista ja kiittelyä kunnes alkaa </a:t>
            </a:r>
            <a:r>
              <a:rPr lang="fi-FI" dirty="0" err="1"/>
              <a:t>the</a:t>
            </a:r>
            <a:r>
              <a:rPr lang="fi-FI" dirty="0"/>
              <a:t> </a:t>
            </a:r>
            <a:r>
              <a:rPr lang="fi-FI" dirty="0" err="1"/>
              <a:t>songg</a:t>
            </a:r>
            <a:endParaRPr lang="fi-FI" dirty="0"/>
          </a:p>
        </p:txBody>
      </p:sp>
      <p:pic>
        <p:nvPicPr>
          <p:cNvPr id="7" name="Kuva 6">
            <a:extLst>
              <a:ext uri="{FF2B5EF4-FFF2-40B4-BE49-F238E27FC236}">
                <a16:creationId xmlns:a16="http://schemas.microsoft.com/office/drawing/2014/main" id="{C7AB7BB5-BF8C-B7D8-2C30-0EC6533B6936}"/>
              </a:ext>
            </a:extLst>
          </p:cNvPr>
          <p:cNvPicPr>
            <a:picLocks noChangeAspect="1"/>
          </p:cNvPicPr>
          <p:nvPr/>
        </p:nvPicPr>
        <p:blipFill>
          <a:blip r:embed="rId2"/>
          <a:stretch>
            <a:fillRect/>
          </a:stretch>
        </p:blipFill>
        <p:spPr>
          <a:xfrm>
            <a:off x="2333443" y="365125"/>
            <a:ext cx="7067913" cy="3772094"/>
          </a:xfrm>
          <a:prstGeom prst="rect">
            <a:avLst/>
          </a:prstGeom>
        </p:spPr>
      </p:pic>
    </p:spTree>
    <p:extLst>
      <p:ext uri="{BB962C8B-B14F-4D97-AF65-F5344CB8AC3E}">
        <p14:creationId xmlns:p14="http://schemas.microsoft.com/office/powerpoint/2010/main" val="15017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4F49761-77E1-18D9-6F37-5AAFEEE2B81B}"/>
              </a:ext>
            </a:extLst>
          </p:cNvPr>
          <p:cNvSpPr>
            <a:spLocks noGrp="1"/>
          </p:cNvSpPr>
          <p:nvPr>
            <p:ph type="title"/>
          </p:nvPr>
        </p:nvSpPr>
        <p:spPr>
          <a:xfrm>
            <a:off x="228600" y="284390"/>
            <a:ext cx="10515600" cy="956581"/>
          </a:xfrm>
        </p:spPr>
        <p:txBody>
          <a:bodyPr>
            <a:normAutofit/>
          </a:bodyPr>
          <a:lstStyle/>
          <a:p>
            <a:r>
              <a:rPr lang="fi-FI" sz="2400" dirty="0"/>
              <a:t>Kuka </a:t>
            </a:r>
            <a:r>
              <a:rPr lang="fi-FI" sz="2400" dirty="0" err="1"/>
              <a:t>haluu</a:t>
            </a:r>
            <a:r>
              <a:rPr lang="fi-FI" sz="2400" dirty="0"/>
              <a:t> sulkea?</a:t>
            </a:r>
            <a:br>
              <a:rPr lang="fi-FI" sz="2400" dirty="0"/>
            </a:br>
            <a:r>
              <a:rPr lang="fi-FI" sz="2400" dirty="0"/>
              <a:t>Ella voi</a:t>
            </a:r>
          </a:p>
        </p:txBody>
      </p:sp>
      <p:sp>
        <p:nvSpPr>
          <p:cNvPr id="3" name="Sisällön paikkamerkki 2">
            <a:extLst>
              <a:ext uri="{FF2B5EF4-FFF2-40B4-BE49-F238E27FC236}">
                <a16:creationId xmlns:a16="http://schemas.microsoft.com/office/drawing/2014/main" id="{5F56DCC2-6AED-0556-7F1D-48078AF238E3}"/>
              </a:ext>
            </a:extLst>
          </p:cNvPr>
          <p:cNvSpPr>
            <a:spLocks noGrp="1"/>
          </p:cNvSpPr>
          <p:nvPr>
            <p:ph idx="1"/>
          </p:nvPr>
        </p:nvSpPr>
        <p:spPr>
          <a:xfrm>
            <a:off x="838200" y="1825625"/>
            <a:ext cx="4908219" cy="4351338"/>
          </a:xfrm>
        </p:spPr>
        <p:txBody>
          <a:bodyPr/>
          <a:lstStyle/>
          <a:p>
            <a:r>
              <a:rPr lang="fi-FI" dirty="0"/>
              <a:t>Tässä vielä muutamat lähteet joita käytettiin tämän dia-esityksen kanssa.</a:t>
            </a:r>
          </a:p>
          <a:p>
            <a:r>
              <a:rPr lang="fi-FI" dirty="0"/>
              <a:t>Jos mitään kysymyksiä vastailemme nyt mielellämme, ja kiitos vielä että kestitte katsoa meidän höpsön esitelmän. Toivottavasti esitelmän sydän silti välittyi &lt;3</a:t>
            </a:r>
          </a:p>
        </p:txBody>
      </p:sp>
      <p:pic>
        <p:nvPicPr>
          <p:cNvPr id="5" name="Kuva 4">
            <a:extLst>
              <a:ext uri="{FF2B5EF4-FFF2-40B4-BE49-F238E27FC236}">
                <a16:creationId xmlns:a16="http://schemas.microsoft.com/office/drawing/2014/main" id="{03FD8259-797C-EB13-5DBF-CD404B43EF6A}"/>
              </a:ext>
            </a:extLst>
          </p:cNvPr>
          <p:cNvPicPr>
            <a:picLocks noChangeAspect="1"/>
          </p:cNvPicPr>
          <p:nvPr/>
        </p:nvPicPr>
        <p:blipFill>
          <a:blip r:embed="rId2"/>
          <a:stretch>
            <a:fillRect/>
          </a:stretch>
        </p:blipFill>
        <p:spPr>
          <a:xfrm>
            <a:off x="5746419" y="68717"/>
            <a:ext cx="6445581" cy="3702240"/>
          </a:xfrm>
          <a:prstGeom prst="rect">
            <a:avLst/>
          </a:prstGeom>
        </p:spPr>
      </p:pic>
    </p:spTree>
    <p:extLst>
      <p:ext uri="{BB962C8B-B14F-4D97-AF65-F5344CB8AC3E}">
        <p14:creationId xmlns:p14="http://schemas.microsoft.com/office/powerpoint/2010/main" val="122422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180909E-4DEA-C810-D706-EE3F134FF667}"/>
              </a:ext>
            </a:extLst>
          </p:cNvPr>
          <p:cNvSpPr>
            <a:spLocks noGrp="1"/>
          </p:cNvSpPr>
          <p:nvPr>
            <p:ph type="title"/>
          </p:nvPr>
        </p:nvSpPr>
        <p:spPr>
          <a:xfrm>
            <a:off x="468086" y="246395"/>
            <a:ext cx="5035100" cy="753986"/>
          </a:xfrm>
        </p:spPr>
        <p:txBody>
          <a:bodyPr>
            <a:normAutofit/>
          </a:bodyPr>
          <a:lstStyle/>
          <a:p>
            <a:r>
              <a:rPr lang="fi-FI" sz="2400" dirty="0"/>
              <a:t>NYKYISEN PALVELUN ANALYSOINTI</a:t>
            </a:r>
          </a:p>
        </p:txBody>
      </p:sp>
      <p:sp>
        <p:nvSpPr>
          <p:cNvPr id="3" name="Sisällön paikkamerkki 2">
            <a:extLst>
              <a:ext uri="{FF2B5EF4-FFF2-40B4-BE49-F238E27FC236}">
                <a16:creationId xmlns:a16="http://schemas.microsoft.com/office/drawing/2014/main" id="{75A83A44-19F1-D27F-7B91-CEF0DA521653}"/>
              </a:ext>
            </a:extLst>
          </p:cNvPr>
          <p:cNvSpPr>
            <a:spLocks noGrp="1"/>
          </p:cNvSpPr>
          <p:nvPr>
            <p:ph idx="1"/>
          </p:nvPr>
        </p:nvSpPr>
        <p:spPr>
          <a:xfrm>
            <a:off x="127442" y="982876"/>
            <a:ext cx="4920343" cy="318861"/>
          </a:xfrm>
        </p:spPr>
        <p:txBody>
          <a:bodyPr>
            <a:normAutofit/>
          </a:bodyPr>
          <a:lstStyle/>
          <a:p>
            <a:pPr marL="0" indent="0">
              <a:buNone/>
            </a:pPr>
            <a:r>
              <a:rPr lang="fi-FI" sz="1200" dirty="0" err="1"/>
              <a:t>Sillävälin</a:t>
            </a:r>
            <a:r>
              <a:rPr lang="fi-FI" sz="1200" dirty="0"/>
              <a:t> kun puhut niin me laitetaan videot pyöriin </a:t>
            </a:r>
            <a:r>
              <a:rPr lang="fi-FI" sz="1200" dirty="0" err="1"/>
              <a:t>don’t</a:t>
            </a:r>
            <a:r>
              <a:rPr lang="fi-FI" sz="1200" dirty="0"/>
              <a:t> </a:t>
            </a:r>
            <a:r>
              <a:rPr lang="fi-FI" sz="1200" dirty="0" err="1"/>
              <a:t>worry</a:t>
            </a:r>
            <a:r>
              <a:rPr lang="fi-FI" sz="1200" dirty="0"/>
              <a:t> </a:t>
            </a:r>
            <a:r>
              <a:rPr lang="fi-FI" sz="1200" dirty="0" err="1"/>
              <a:t>about</a:t>
            </a:r>
            <a:r>
              <a:rPr lang="fi-FI" sz="1200" dirty="0"/>
              <a:t> it</a:t>
            </a:r>
          </a:p>
        </p:txBody>
      </p:sp>
      <p:pic>
        <p:nvPicPr>
          <p:cNvPr id="5" name="Kuva 4">
            <a:extLst>
              <a:ext uri="{FF2B5EF4-FFF2-40B4-BE49-F238E27FC236}">
                <a16:creationId xmlns:a16="http://schemas.microsoft.com/office/drawing/2014/main" id="{04A07D01-7764-7769-9DFD-1ED813EB6DC1}"/>
              </a:ext>
            </a:extLst>
          </p:cNvPr>
          <p:cNvPicPr>
            <a:picLocks noChangeAspect="1"/>
          </p:cNvPicPr>
          <p:nvPr/>
        </p:nvPicPr>
        <p:blipFill>
          <a:blip r:embed="rId2"/>
          <a:stretch>
            <a:fillRect/>
          </a:stretch>
        </p:blipFill>
        <p:spPr>
          <a:xfrm>
            <a:off x="5308246" y="0"/>
            <a:ext cx="6883754" cy="3892750"/>
          </a:xfrm>
          <a:prstGeom prst="rect">
            <a:avLst/>
          </a:prstGeom>
        </p:spPr>
      </p:pic>
      <p:sp>
        <p:nvSpPr>
          <p:cNvPr id="6" name="Tekstiruutu 5">
            <a:extLst>
              <a:ext uri="{FF2B5EF4-FFF2-40B4-BE49-F238E27FC236}">
                <a16:creationId xmlns:a16="http://schemas.microsoft.com/office/drawing/2014/main" id="{B56CD97E-BD06-6CD9-7BC9-B5844F61BABA}"/>
              </a:ext>
            </a:extLst>
          </p:cNvPr>
          <p:cNvSpPr txBox="1"/>
          <p:nvPr/>
        </p:nvSpPr>
        <p:spPr>
          <a:xfrm>
            <a:off x="468086" y="1301737"/>
            <a:ext cx="3695242" cy="369332"/>
          </a:xfrm>
          <a:prstGeom prst="rect">
            <a:avLst/>
          </a:prstGeom>
          <a:noFill/>
        </p:spPr>
        <p:txBody>
          <a:bodyPr wrap="none" rtlCol="0">
            <a:spAutoFit/>
          </a:bodyPr>
          <a:lstStyle/>
          <a:p>
            <a:r>
              <a:rPr lang="fi-FI" sz="1800" b="1" i="0" u="none" strike="noStrike" dirty="0">
                <a:solidFill>
                  <a:srgbClr val="0079C2"/>
                </a:solidFill>
                <a:effectLst/>
                <a:latin typeface="Tahoma" panose="020B0604030504040204" pitchFamily="34" charset="0"/>
              </a:rPr>
              <a:t>Heuristinen arviointi (Nielsen)</a:t>
            </a:r>
            <a:endParaRPr lang="fi-FI" dirty="0"/>
          </a:p>
        </p:txBody>
      </p:sp>
      <p:sp>
        <p:nvSpPr>
          <p:cNvPr id="7" name="Tekstiruutu 6">
            <a:extLst>
              <a:ext uri="{FF2B5EF4-FFF2-40B4-BE49-F238E27FC236}">
                <a16:creationId xmlns:a16="http://schemas.microsoft.com/office/drawing/2014/main" id="{196FAB7C-5C73-5D1D-68E0-2A2921E5A15D}"/>
              </a:ext>
            </a:extLst>
          </p:cNvPr>
          <p:cNvSpPr txBox="1"/>
          <p:nvPr/>
        </p:nvSpPr>
        <p:spPr>
          <a:xfrm>
            <a:off x="127442" y="5452777"/>
            <a:ext cx="9936002" cy="1384995"/>
          </a:xfrm>
          <a:prstGeom prst="rect">
            <a:avLst/>
          </a:prstGeom>
          <a:noFill/>
        </p:spPr>
        <p:txBody>
          <a:bodyPr wrap="square" rtlCol="0">
            <a:spAutoFit/>
          </a:bodyPr>
          <a:lstStyle/>
          <a:p>
            <a:pPr algn="l" rtl="0" fontAlgn="base"/>
            <a:r>
              <a:rPr lang="fi-FI" sz="1800" b="0" i="0" dirty="0">
                <a:solidFill>
                  <a:srgbClr val="000000"/>
                </a:solidFill>
                <a:effectLst/>
                <a:latin typeface="Tahoma" panose="020B0604030504040204" pitchFamily="34" charset="0"/>
              </a:rPr>
              <a:t>​</a:t>
            </a:r>
            <a:r>
              <a:rPr lang="et-EE" sz="1800" b="1" i="0" u="none" strike="noStrike" dirty="0">
                <a:solidFill>
                  <a:srgbClr val="000000"/>
                </a:solidFill>
                <a:effectLst/>
                <a:latin typeface="Tahoma" panose="020B0604030504040204" pitchFamily="34" charset="0"/>
              </a:rPr>
              <a:t>Opastus ja ohjeistus</a:t>
            </a:r>
            <a:r>
              <a:rPr lang="en-GB" sz="1800" b="0" i="0" dirty="0">
                <a:solidFill>
                  <a:srgbClr val="000000"/>
                </a:solidFill>
                <a:effectLst/>
                <a:latin typeface="Tahoma" panose="020B0604030504040204" pitchFamily="34" charset="0"/>
              </a:rPr>
              <a:t>​</a:t>
            </a:r>
            <a:endParaRPr lang="en-GB" b="0" i="0" dirty="0">
              <a:solidFill>
                <a:srgbClr val="000000"/>
              </a:solidFill>
              <a:effectLst/>
              <a:latin typeface="Segoe UI" panose="020B0502040204020203" pitchFamily="34" charset="0"/>
            </a:endParaRPr>
          </a:p>
          <a:p>
            <a:pPr algn="l" rtl="0" fontAlgn="base"/>
            <a:r>
              <a:rPr lang="fi-FI" sz="1600" b="0" i="0" u="none" strike="noStrike" dirty="0">
                <a:solidFill>
                  <a:srgbClr val="000000"/>
                </a:solidFill>
                <a:effectLst/>
                <a:latin typeface="Tahoma" panose="020B0604030504040204" pitchFamily="34" charset="0"/>
              </a:rPr>
              <a:t>-Hakupalkki toiminnolla pystyy etsimään elokuvia tai näyttelijöitä, mutta yhdenkin kirjaimen tai välilyönnin kirjoitusvirhe antaa tyhjää hakutulosta. Testattiin mm. lady </a:t>
            </a:r>
            <a:r>
              <a:rPr lang="fi-FI" sz="1600" b="0" i="0" u="none" strike="noStrike" dirty="0" err="1">
                <a:solidFill>
                  <a:srgbClr val="000000"/>
                </a:solidFill>
                <a:effectLst/>
                <a:latin typeface="Tahoma" panose="020B0604030504040204" pitchFamily="34" charset="0"/>
              </a:rPr>
              <a:t>gaga</a:t>
            </a:r>
            <a:r>
              <a:rPr lang="fi-FI" sz="1600" b="0" i="0" u="none" strike="noStrike" dirty="0">
                <a:solidFill>
                  <a:srgbClr val="000000"/>
                </a:solidFill>
                <a:effectLst/>
                <a:latin typeface="Tahoma" panose="020B0604030504040204" pitchFamily="34" charset="0"/>
              </a:rPr>
              <a:t> ja lady </a:t>
            </a:r>
            <a:r>
              <a:rPr lang="fi-FI" sz="1600" b="0" i="0" u="none" strike="noStrike" dirty="0" err="1">
                <a:solidFill>
                  <a:srgbClr val="000000"/>
                </a:solidFill>
                <a:effectLst/>
                <a:latin typeface="Tahoma" panose="020B0604030504040204" pitchFamily="34" charset="0"/>
              </a:rPr>
              <a:t>gaha</a:t>
            </a:r>
            <a:endParaRPr lang="fi-FI" sz="1600" b="0" i="0" u="none" strike="noStrike" dirty="0">
              <a:solidFill>
                <a:srgbClr val="000000"/>
              </a:solidFill>
              <a:effectLst/>
              <a:latin typeface="Tahoma" panose="020B0604030504040204" pitchFamily="34" charset="0"/>
            </a:endParaRPr>
          </a:p>
          <a:p>
            <a:pPr algn="l" rtl="0" fontAlgn="base"/>
            <a:r>
              <a:rPr lang="fi-FI" sz="1600" dirty="0">
                <a:solidFill>
                  <a:srgbClr val="000000"/>
                </a:solidFill>
                <a:latin typeface="Tahoma" panose="020B0604030504040204" pitchFamily="34" charset="0"/>
              </a:rPr>
              <a:t>-</a:t>
            </a:r>
            <a:r>
              <a:rPr lang="fi-FI" sz="1600" b="0" i="0" u="none" strike="noStrike" dirty="0">
                <a:solidFill>
                  <a:srgbClr val="000000"/>
                </a:solidFill>
                <a:effectLst/>
                <a:latin typeface="Tahoma" panose="020B0604030504040204" pitchFamily="34" charset="0"/>
              </a:rPr>
              <a:t>Chatbotissa sama ongelma.</a:t>
            </a:r>
            <a:r>
              <a:rPr lang="en-US" sz="1600" b="0" i="0" dirty="0">
                <a:solidFill>
                  <a:srgbClr val="000000"/>
                </a:solidFill>
                <a:effectLst/>
                <a:latin typeface="Tahoma" panose="020B0604030504040204" pitchFamily="34" charset="0"/>
              </a:rPr>
              <a:t>​</a:t>
            </a:r>
            <a:endParaRPr lang="en-US" sz="1600" b="0" i="0" dirty="0">
              <a:solidFill>
                <a:srgbClr val="000000"/>
              </a:solidFill>
              <a:effectLst/>
              <a:latin typeface="Segoe UI" panose="020B0502040204020203" pitchFamily="34" charset="0"/>
            </a:endParaRPr>
          </a:p>
          <a:p>
            <a:endParaRPr lang="fi-FI" dirty="0"/>
          </a:p>
        </p:txBody>
      </p:sp>
      <p:sp>
        <p:nvSpPr>
          <p:cNvPr id="8" name="Tekstiruutu 7">
            <a:extLst>
              <a:ext uri="{FF2B5EF4-FFF2-40B4-BE49-F238E27FC236}">
                <a16:creationId xmlns:a16="http://schemas.microsoft.com/office/drawing/2014/main" id="{7C0A2BF7-61D4-A144-961D-DEFAEA79F8A7}"/>
              </a:ext>
            </a:extLst>
          </p:cNvPr>
          <p:cNvSpPr txBox="1"/>
          <p:nvPr/>
        </p:nvSpPr>
        <p:spPr>
          <a:xfrm>
            <a:off x="257674" y="1671069"/>
            <a:ext cx="4920342" cy="2462213"/>
          </a:xfrm>
          <a:prstGeom prst="rect">
            <a:avLst/>
          </a:prstGeom>
          <a:noFill/>
        </p:spPr>
        <p:txBody>
          <a:bodyPr wrap="square" rtlCol="0">
            <a:spAutoFit/>
          </a:bodyPr>
          <a:lstStyle/>
          <a:p>
            <a:r>
              <a:rPr lang="fi-FI" sz="1400" b="1" dirty="0"/>
              <a:t>Johdonmukaisuus ja standardit</a:t>
            </a:r>
          </a:p>
          <a:p>
            <a:r>
              <a:rPr lang="fi-FI" sz="1400" dirty="0"/>
              <a:t>-chattibotti (löytyy nykyään melkein kaikkialta)</a:t>
            </a:r>
          </a:p>
          <a:p>
            <a:r>
              <a:rPr lang="fi-FI" sz="1400" dirty="0"/>
              <a:t>	-alkeellinen</a:t>
            </a:r>
          </a:p>
          <a:p>
            <a:r>
              <a:rPr lang="fi-FI" sz="1400" dirty="0"/>
              <a:t>	-sillä vaikeuksia ymmärtää yksinkertaisiakin </a:t>
            </a:r>
            <a:r>
              <a:rPr lang="fi-FI" sz="1400" dirty="0" err="1"/>
              <a:t>pyytöjä</a:t>
            </a:r>
            <a:r>
              <a:rPr lang="fi-FI" sz="1400" dirty="0"/>
              <a:t> (apua ei saa)</a:t>
            </a:r>
          </a:p>
          <a:p>
            <a:r>
              <a:rPr lang="fi-FI" sz="1400" dirty="0"/>
              <a:t>	-selvä ”käsikirjoitus” josta ei suostu luopumaan.</a:t>
            </a:r>
          </a:p>
          <a:p>
            <a:r>
              <a:rPr lang="fi-FI" sz="1400" dirty="0"/>
              <a:t>-asiakaspalvelu ei chattibotin mukaan koskaan paikalla (laitettiin viestiä 9, 12 ja iltapäivällä).</a:t>
            </a:r>
          </a:p>
          <a:p>
            <a:r>
              <a:rPr lang="fi-FI" sz="1400" dirty="0"/>
              <a:t>-tarjoaa laittaa s-postin kautta apupyynnön asiakaspalvelulle, mutta tämä apu tulee viiveellä (chattibotin idea saada apua ja vastauksia NYT)</a:t>
            </a:r>
          </a:p>
        </p:txBody>
      </p:sp>
      <p:sp>
        <p:nvSpPr>
          <p:cNvPr id="9" name="Tekstiruutu 8">
            <a:extLst>
              <a:ext uri="{FF2B5EF4-FFF2-40B4-BE49-F238E27FC236}">
                <a16:creationId xmlns:a16="http://schemas.microsoft.com/office/drawing/2014/main" id="{0A2FBBFD-A3F3-DCED-023E-75538E374DDD}"/>
              </a:ext>
            </a:extLst>
          </p:cNvPr>
          <p:cNvSpPr txBox="1"/>
          <p:nvPr/>
        </p:nvSpPr>
        <p:spPr>
          <a:xfrm>
            <a:off x="127442" y="4194106"/>
            <a:ext cx="11623288" cy="1200329"/>
          </a:xfrm>
          <a:prstGeom prst="rect">
            <a:avLst/>
          </a:prstGeom>
          <a:noFill/>
        </p:spPr>
        <p:txBody>
          <a:bodyPr wrap="square" rtlCol="0">
            <a:spAutoFit/>
          </a:bodyPr>
          <a:lstStyle/>
          <a:p>
            <a:r>
              <a:rPr lang="fi-FI" b="1" dirty="0"/>
              <a:t>Käyttäjän kontrolli ja vapaus</a:t>
            </a:r>
          </a:p>
          <a:p>
            <a:r>
              <a:rPr lang="fi-FI" dirty="0"/>
              <a:t>-pystyy itse valitsemaan painamalla hakuvaihtoehtoja esim. genre, kieli</a:t>
            </a:r>
          </a:p>
          <a:p>
            <a:r>
              <a:rPr lang="fi-FI" dirty="0"/>
              <a:t>	-”lisää hakuvaihtoehtoja”-kohta kumminkin piilohkossa, ja yleisemmin päätyy suoraan hakuun</a:t>
            </a:r>
          </a:p>
          <a:p>
            <a:r>
              <a:rPr lang="fi-FI" dirty="0"/>
              <a:t>-ei pysty tekemään monivalintaa esim. </a:t>
            </a:r>
            <a:r>
              <a:rPr lang="fi-FI" dirty="0" err="1"/>
              <a:t>sijannin</a:t>
            </a:r>
            <a:r>
              <a:rPr lang="fi-FI" dirty="0"/>
              <a:t> kanssa.</a:t>
            </a:r>
          </a:p>
        </p:txBody>
      </p:sp>
      <p:sp>
        <p:nvSpPr>
          <p:cNvPr id="10" name="Tekstiruutu 9">
            <a:extLst>
              <a:ext uri="{FF2B5EF4-FFF2-40B4-BE49-F238E27FC236}">
                <a16:creationId xmlns:a16="http://schemas.microsoft.com/office/drawing/2014/main" id="{05AE3AE1-EC02-9A34-AD43-A8AB4F8324C3}"/>
              </a:ext>
            </a:extLst>
          </p:cNvPr>
          <p:cNvSpPr txBox="1"/>
          <p:nvPr/>
        </p:nvSpPr>
        <p:spPr>
          <a:xfrm>
            <a:off x="348343" y="93534"/>
            <a:ext cx="1363130"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219364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isällön paikkamerkki 4">
            <a:extLst>
              <a:ext uri="{FF2B5EF4-FFF2-40B4-BE49-F238E27FC236}">
                <a16:creationId xmlns:a16="http://schemas.microsoft.com/office/drawing/2014/main" id="{BBDC3510-C1B3-545A-6582-8654077D8B70}"/>
              </a:ext>
            </a:extLst>
          </p:cNvPr>
          <p:cNvPicPr>
            <a:picLocks noGrp="1" noChangeAspect="1"/>
          </p:cNvPicPr>
          <p:nvPr>
            <p:ph idx="1"/>
          </p:nvPr>
        </p:nvPicPr>
        <p:blipFill>
          <a:blip r:embed="rId2"/>
          <a:stretch>
            <a:fillRect/>
          </a:stretch>
        </p:blipFill>
        <p:spPr>
          <a:xfrm>
            <a:off x="5308246" y="0"/>
            <a:ext cx="6883754" cy="3892750"/>
          </a:xfrm>
        </p:spPr>
      </p:pic>
      <p:sp>
        <p:nvSpPr>
          <p:cNvPr id="7" name="Tekstiruutu 6">
            <a:extLst>
              <a:ext uri="{FF2B5EF4-FFF2-40B4-BE49-F238E27FC236}">
                <a16:creationId xmlns:a16="http://schemas.microsoft.com/office/drawing/2014/main" id="{BB77CE09-22FC-5ED9-DD7B-78605D02022B}"/>
              </a:ext>
            </a:extLst>
          </p:cNvPr>
          <p:cNvSpPr txBox="1"/>
          <p:nvPr/>
        </p:nvSpPr>
        <p:spPr>
          <a:xfrm>
            <a:off x="239486" y="4549518"/>
            <a:ext cx="5301343" cy="1754326"/>
          </a:xfrm>
          <a:prstGeom prst="rect">
            <a:avLst/>
          </a:prstGeom>
          <a:noFill/>
        </p:spPr>
        <p:txBody>
          <a:bodyPr wrap="square">
            <a:spAutoFit/>
          </a:bodyPr>
          <a:lstStyle/>
          <a:p>
            <a:pPr algn="l" rtl="0" fontAlgn="base"/>
            <a:r>
              <a:rPr lang="fi-FI" sz="1800" b="0" i="0" dirty="0">
                <a:solidFill>
                  <a:srgbClr val="000000"/>
                </a:solidFill>
                <a:effectLst/>
                <a:latin typeface="Tahoma" panose="020B0604030504040204" pitchFamily="34" charset="0"/>
              </a:rPr>
              <a:t>​</a:t>
            </a:r>
            <a:r>
              <a:rPr lang="fi-FI" b="1" i="0" u="none" strike="noStrike" dirty="0">
                <a:solidFill>
                  <a:srgbClr val="000000"/>
                </a:solidFill>
                <a:effectLst/>
                <a:latin typeface="Tahoma" panose="020B0604030504040204" pitchFamily="34" charset="0"/>
              </a:rPr>
              <a:t>Esteettinen suunnittelu</a:t>
            </a:r>
            <a:r>
              <a:rPr lang="en-US" b="0" i="0" dirty="0">
                <a:solidFill>
                  <a:srgbClr val="000000"/>
                </a:solidFill>
                <a:effectLst/>
                <a:latin typeface="Tahoma" panose="020B0604030504040204" pitchFamily="34" charset="0"/>
              </a:rPr>
              <a:t>​</a:t>
            </a:r>
            <a:endParaRPr lang="en-US" b="0" i="0" dirty="0">
              <a:solidFill>
                <a:srgbClr val="000000"/>
              </a:solidFill>
              <a:effectLst/>
              <a:latin typeface="Segoe UI" panose="020B0502040204020203" pitchFamily="34" charset="0"/>
            </a:endParaRPr>
          </a:p>
          <a:p>
            <a:pPr algn="l" rtl="0" fontAlgn="base"/>
            <a:r>
              <a:rPr lang="fi-FI" dirty="0">
                <a:solidFill>
                  <a:srgbClr val="000000"/>
                </a:solidFill>
                <a:latin typeface="Tahoma" panose="020B0604030504040204" pitchFamily="34" charset="0"/>
              </a:rPr>
              <a:t>POSITIIVISTA</a:t>
            </a:r>
          </a:p>
          <a:p>
            <a:pPr algn="l" rtl="0" fontAlgn="base"/>
            <a:r>
              <a:rPr lang="fi-FI" dirty="0">
                <a:solidFill>
                  <a:srgbClr val="000000"/>
                </a:solidFill>
                <a:latin typeface="Tahoma" panose="020B0604030504040204" pitchFamily="34" charset="0"/>
              </a:rPr>
              <a:t>-</a:t>
            </a:r>
            <a:r>
              <a:rPr lang="fi-FI" b="0" i="0" u="none" strike="noStrike" dirty="0">
                <a:solidFill>
                  <a:srgbClr val="000000"/>
                </a:solidFill>
                <a:effectLst/>
                <a:latin typeface="Tahoma" panose="020B0604030504040204" pitchFamily="34" charset="0"/>
              </a:rPr>
              <a:t>tumma värimaailma, tuttu </a:t>
            </a:r>
          </a:p>
          <a:p>
            <a:pPr algn="l" rtl="0" fontAlgn="base"/>
            <a:r>
              <a:rPr lang="fi-FI" dirty="0">
                <a:solidFill>
                  <a:srgbClr val="000000"/>
                </a:solidFill>
                <a:latin typeface="Tahoma" panose="020B0604030504040204" pitchFamily="34" charset="0"/>
              </a:rPr>
              <a:t>-</a:t>
            </a:r>
            <a:r>
              <a:rPr lang="fi-FI" b="0" i="0" u="none" strike="noStrike" dirty="0">
                <a:solidFill>
                  <a:srgbClr val="000000"/>
                </a:solidFill>
                <a:effectLst/>
                <a:latin typeface="Tahoma" panose="020B0604030504040204" pitchFamily="34" charset="0"/>
              </a:rPr>
              <a:t>Sivulla navigointi on helppoa ja selvät valikot per. Aihe. </a:t>
            </a:r>
          </a:p>
          <a:p>
            <a:pPr algn="l" rtl="0" fontAlgn="base"/>
            <a:r>
              <a:rPr lang="fi-FI" dirty="0">
                <a:solidFill>
                  <a:srgbClr val="000000"/>
                </a:solidFill>
                <a:latin typeface="Tahoma" panose="020B0604030504040204" pitchFamily="34" charset="0"/>
              </a:rPr>
              <a:t>-</a:t>
            </a:r>
            <a:r>
              <a:rPr lang="fi-FI" b="0" i="0" u="none" strike="noStrike" dirty="0">
                <a:solidFill>
                  <a:srgbClr val="000000"/>
                </a:solidFill>
                <a:effectLst/>
                <a:latin typeface="Tahoma" panose="020B0604030504040204" pitchFamily="34" charset="0"/>
              </a:rPr>
              <a:t>Fontti- ja kuvakoot ovat ideaaleja</a:t>
            </a:r>
            <a:r>
              <a:rPr lang="en-US" b="0" i="0" dirty="0">
                <a:solidFill>
                  <a:srgbClr val="000000"/>
                </a:solidFill>
                <a:effectLst/>
                <a:latin typeface="Tahoma" panose="020B0604030504040204" pitchFamily="34" charset="0"/>
              </a:rPr>
              <a:t>​</a:t>
            </a:r>
            <a:endParaRPr lang="en-US" b="0" i="0" dirty="0">
              <a:solidFill>
                <a:srgbClr val="000000"/>
              </a:solidFill>
              <a:effectLst/>
              <a:latin typeface="Segoe UI" panose="020B0502040204020203" pitchFamily="34" charset="0"/>
            </a:endParaRPr>
          </a:p>
        </p:txBody>
      </p:sp>
      <p:sp>
        <p:nvSpPr>
          <p:cNvPr id="9" name="Otsikko 8">
            <a:extLst>
              <a:ext uri="{FF2B5EF4-FFF2-40B4-BE49-F238E27FC236}">
                <a16:creationId xmlns:a16="http://schemas.microsoft.com/office/drawing/2014/main" id="{C53742B6-9813-CC30-C8DB-C1AB2D5AD31D}"/>
              </a:ext>
            </a:extLst>
          </p:cNvPr>
          <p:cNvSpPr>
            <a:spLocks noGrp="1"/>
          </p:cNvSpPr>
          <p:nvPr>
            <p:ph type="title"/>
          </p:nvPr>
        </p:nvSpPr>
        <p:spPr>
          <a:xfrm>
            <a:off x="359229" y="206830"/>
            <a:ext cx="4343400" cy="533400"/>
          </a:xfrm>
        </p:spPr>
        <p:txBody>
          <a:bodyPr/>
          <a:lstStyle/>
          <a:p>
            <a:r>
              <a:rPr lang="fi-FI" sz="1800" b="1" i="0" u="none" strike="noStrike" dirty="0">
                <a:solidFill>
                  <a:srgbClr val="0079C2"/>
                </a:solidFill>
                <a:effectLst/>
                <a:latin typeface="Tahoma" panose="020B0604030504040204" pitchFamily="34" charset="0"/>
              </a:rPr>
              <a:t>Heuristinen arviointi (Nielsen) 2</a:t>
            </a:r>
            <a:endParaRPr lang="fi-FI" dirty="0"/>
          </a:p>
        </p:txBody>
      </p:sp>
      <p:sp>
        <p:nvSpPr>
          <p:cNvPr id="10" name="Tekstiruutu 9">
            <a:extLst>
              <a:ext uri="{FF2B5EF4-FFF2-40B4-BE49-F238E27FC236}">
                <a16:creationId xmlns:a16="http://schemas.microsoft.com/office/drawing/2014/main" id="{72CC2D6D-DBEC-BA44-CA90-658F51A6BF8B}"/>
              </a:ext>
            </a:extLst>
          </p:cNvPr>
          <p:cNvSpPr txBox="1"/>
          <p:nvPr/>
        </p:nvSpPr>
        <p:spPr>
          <a:xfrm>
            <a:off x="239486" y="508798"/>
            <a:ext cx="4659085" cy="3693319"/>
          </a:xfrm>
          <a:prstGeom prst="rect">
            <a:avLst/>
          </a:prstGeom>
          <a:noFill/>
        </p:spPr>
        <p:txBody>
          <a:bodyPr wrap="square" rtlCol="0">
            <a:spAutoFit/>
          </a:bodyPr>
          <a:lstStyle/>
          <a:p>
            <a:r>
              <a:rPr lang="fi-FI" b="1" dirty="0"/>
              <a:t>Joustavuus ja tehokkuus</a:t>
            </a:r>
          </a:p>
          <a:p>
            <a:r>
              <a:rPr lang="fi-FI" dirty="0"/>
              <a:t>POSITIIVISTA </a:t>
            </a:r>
          </a:p>
          <a:p>
            <a:r>
              <a:rPr lang="fi-FI" u="sng" dirty="0"/>
              <a:t>(etusivulla tämän työn kirjoitushetkellä</a:t>
            </a:r>
            <a:r>
              <a:rPr lang="fi-FI" dirty="0"/>
              <a:t> )</a:t>
            </a:r>
          </a:p>
          <a:p>
            <a:r>
              <a:rPr lang="fi-FI" dirty="0"/>
              <a:t>-suosituimmat leffat</a:t>
            </a:r>
          </a:p>
          <a:p>
            <a:r>
              <a:rPr lang="fi-FI" dirty="0"/>
              <a:t>-sarjalippujen ja lahjakorttien osto</a:t>
            </a:r>
          </a:p>
          <a:p>
            <a:r>
              <a:rPr lang="fi-FI" dirty="0"/>
              <a:t>NEGATIIVISTA</a:t>
            </a:r>
          </a:p>
          <a:p>
            <a:r>
              <a:rPr lang="fi-FI" dirty="0"/>
              <a:t>-hakeminen vaikeaa -&gt;ei hakupalkissa ennakoivaa tekstiä</a:t>
            </a:r>
          </a:p>
          <a:p>
            <a:r>
              <a:rPr lang="fi-FI" dirty="0"/>
              <a:t>-välilehdiltä takaisinpäin siirtyminen, heittää </a:t>
            </a:r>
            <a:r>
              <a:rPr lang="fi-FI" dirty="0" err="1"/>
              <a:t>footteriin</a:t>
            </a:r>
            <a:r>
              <a:rPr lang="fi-FI" dirty="0"/>
              <a:t> eikä </a:t>
            </a:r>
            <a:r>
              <a:rPr lang="fi-FI" dirty="0" err="1"/>
              <a:t>aikasempaan</a:t>
            </a:r>
            <a:endParaRPr lang="fi-FI" dirty="0"/>
          </a:p>
          <a:p>
            <a:endParaRPr lang="fi-FI" dirty="0"/>
          </a:p>
          <a:p>
            <a:r>
              <a:rPr lang="fi-FI" dirty="0"/>
              <a:t>-Tällä hetkellä Finnkinon etusivulla tyhjä musta aukko, jossa ennen leffamainoksia..</a:t>
            </a:r>
          </a:p>
        </p:txBody>
      </p:sp>
      <p:sp>
        <p:nvSpPr>
          <p:cNvPr id="11" name="Tekstiruutu 10">
            <a:extLst>
              <a:ext uri="{FF2B5EF4-FFF2-40B4-BE49-F238E27FC236}">
                <a16:creationId xmlns:a16="http://schemas.microsoft.com/office/drawing/2014/main" id="{41524B38-94C0-6747-1030-8009F20E7127}"/>
              </a:ext>
            </a:extLst>
          </p:cNvPr>
          <p:cNvSpPr txBox="1"/>
          <p:nvPr/>
        </p:nvSpPr>
        <p:spPr>
          <a:xfrm>
            <a:off x="5540830" y="4786306"/>
            <a:ext cx="6736664" cy="2031325"/>
          </a:xfrm>
          <a:prstGeom prst="rect">
            <a:avLst/>
          </a:prstGeom>
          <a:noFill/>
        </p:spPr>
        <p:txBody>
          <a:bodyPr wrap="square" rtlCol="0">
            <a:spAutoFit/>
          </a:bodyPr>
          <a:lstStyle/>
          <a:p>
            <a:r>
              <a:rPr lang="fi-FI" dirty="0"/>
              <a:t>NEGATIIVISTA</a:t>
            </a:r>
          </a:p>
          <a:p>
            <a:r>
              <a:rPr lang="fi-FI" sz="1800" b="0" i="0" u="none" strike="noStrike" dirty="0">
                <a:solidFill>
                  <a:srgbClr val="000000"/>
                </a:solidFill>
                <a:effectLst/>
                <a:latin typeface="Tahoma" panose="020B0604030504040204" pitchFamily="34" charset="0"/>
              </a:rPr>
              <a:t>-Sivulta poistuessa toiseen välilehteen, 'Finnkino' teksti muuttuu lehdessä pyöriväksi mainokseksi. </a:t>
            </a:r>
          </a:p>
          <a:p>
            <a:r>
              <a:rPr lang="fi-FI" dirty="0">
                <a:solidFill>
                  <a:srgbClr val="000000"/>
                </a:solidFill>
                <a:latin typeface="Tahoma" panose="020B0604030504040204" pitchFamily="34" charset="0"/>
              </a:rPr>
              <a:t>-</a:t>
            </a:r>
            <a:r>
              <a:rPr lang="fi-FI" sz="1800" b="0" i="0" u="none" strike="noStrike" dirty="0">
                <a:solidFill>
                  <a:srgbClr val="000000"/>
                </a:solidFill>
                <a:effectLst/>
                <a:latin typeface="Tahoma" panose="020B0604030504040204" pitchFamily="34" charset="0"/>
              </a:rPr>
              <a:t>Mainosten asettelu voisi olla vähemmän häiritsevää. </a:t>
            </a:r>
          </a:p>
          <a:p>
            <a:r>
              <a:rPr lang="fi-FI" dirty="0">
                <a:solidFill>
                  <a:srgbClr val="000000"/>
                </a:solidFill>
                <a:latin typeface="Tahoma" panose="020B0604030504040204" pitchFamily="34" charset="0"/>
              </a:rPr>
              <a:t>	-</a:t>
            </a:r>
            <a:r>
              <a:rPr lang="fi-FI" sz="1800" b="0" i="0" u="none" strike="noStrike" dirty="0">
                <a:solidFill>
                  <a:srgbClr val="000000"/>
                </a:solidFill>
                <a:effectLst/>
                <a:latin typeface="Tahoma" panose="020B0604030504040204" pitchFamily="34" charset="0"/>
              </a:rPr>
              <a:t>Esimerkiksi verkkokaupoissa käytetään 'banneria',, muttei liiku ja on pois klikattavissa.</a:t>
            </a:r>
            <a:r>
              <a:rPr lang="en-US" sz="1800" b="0" i="0" dirty="0">
                <a:solidFill>
                  <a:srgbClr val="000000"/>
                </a:solidFill>
                <a:effectLst/>
                <a:latin typeface="Tahoma" panose="020B0604030504040204" pitchFamily="34" charset="0"/>
              </a:rPr>
              <a:t>​</a:t>
            </a:r>
            <a:endParaRPr lang="en-US" sz="1800" b="0" i="0" dirty="0">
              <a:solidFill>
                <a:srgbClr val="000000"/>
              </a:solidFill>
              <a:effectLst/>
              <a:latin typeface="Segoe UI" panose="020B0502040204020203" pitchFamily="34" charset="0"/>
            </a:endParaRPr>
          </a:p>
          <a:p>
            <a:endParaRPr lang="fi-FI" dirty="0"/>
          </a:p>
        </p:txBody>
      </p:sp>
      <p:sp>
        <p:nvSpPr>
          <p:cNvPr id="12" name="Tekstiruutu 11">
            <a:extLst>
              <a:ext uri="{FF2B5EF4-FFF2-40B4-BE49-F238E27FC236}">
                <a16:creationId xmlns:a16="http://schemas.microsoft.com/office/drawing/2014/main" id="{5F3C302A-3A33-F38D-A4FC-2AC71FCB2086}"/>
              </a:ext>
            </a:extLst>
          </p:cNvPr>
          <p:cNvSpPr txBox="1"/>
          <p:nvPr/>
        </p:nvSpPr>
        <p:spPr>
          <a:xfrm>
            <a:off x="239486" y="-23269"/>
            <a:ext cx="1363130"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94565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68D8074-262C-CEC9-BB34-75A5066C59F2}"/>
              </a:ext>
            </a:extLst>
          </p:cNvPr>
          <p:cNvSpPr>
            <a:spLocks noGrp="1"/>
          </p:cNvSpPr>
          <p:nvPr>
            <p:ph type="title"/>
          </p:nvPr>
        </p:nvSpPr>
        <p:spPr>
          <a:xfrm>
            <a:off x="25222" y="0"/>
            <a:ext cx="2177142" cy="598713"/>
          </a:xfrm>
        </p:spPr>
        <p:txBody>
          <a:bodyPr>
            <a:normAutofit/>
          </a:bodyPr>
          <a:lstStyle/>
          <a:p>
            <a:r>
              <a:rPr lang="fi-FI" sz="1600" dirty="0"/>
              <a:t>Mia aloittaa ja Ella </a:t>
            </a:r>
            <a:r>
              <a:rPr lang="fi-FI" sz="1600" dirty="0" err="1"/>
              <a:t>finish</a:t>
            </a:r>
            <a:endParaRPr lang="fi-FI" sz="1600" dirty="0"/>
          </a:p>
        </p:txBody>
      </p:sp>
      <p:sp>
        <p:nvSpPr>
          <p:cNvPr id="3" name="Sisällön paikkamerkki 2">
            <a:extLst>
              <a:ext uri="{FF2B5EF4-FFF2-40B4-BE49-F238E27FC236}">
                <a16:creationId xmlns:a16="http://schemas.microsoft.com/office/drawing/2014/main" id="{215EB1AA-E7B4-5518-23A7-45701A8803C2}"/>
              </a:ext>
            </a:extLst>
          </p:cNvPr>
          <p:cNvSpPr>
            <a:spLocks noGrp="1"/>
          </p:cNvSpPr>
          <p:nvPr>
            <p:ph idx="1"/>
          </p:nvPr>
        </p:nvSpPr>
        <p:spPr>
          <a:xfrm>
            <a:off x="25222" y="727045"/>
            <a:ext cx="5061857" cy="867712"/>
          </a:xfrm>
        </p:spPr>
        <p:txBody>
          <a:bodyPr>
            <a:normAutofit/>
          </a:bodyPr>
          <a:lstStyle/>
          <a:p>
            <a:r>
              <a:rPr lang="fi-FI" sz="1800" dirty="0"/>
              <a:t>”Tehtiin 2 empatiakarttaa joihin ”haastateltiin” kohderyhmään sopivia naisia. Tässä tiivistetysti heistä;</a:t>
            </a:r>
          </a:p>
        </p:txBody>
      </p:sp>
      <p:pic>
        <p:nvPicPr>
          <p:cNvPr id="5" name="Kuva 4">
            <a:extLst>
              <a:ext uri="{FF2B5EF4-FFF2-40B4-BE49-F238E27FC236}">
                <a16:creationId xmlns:a16="http://schemas.microsoft.com/office/drawing/2014/main" id="{4DB98022-C7F3-7523-C555-8AAD1669A360}"/>
              </a:ext>
            </a:extLst>
          </p:cNvPr>
          <p:cNvPicPr>
            <a:picLocks noChangeAspect="1"/>
          </p:cNvPicPr>
          <p:nvPr/>
        </p:nvPicPr>
        <p:blipFill>
          <a:blip r:embed="rId2"/>
          <a:stretch>
            <a:fillRect/>
          </a:stretch>
        </p:blipFill>
        <p:spPr>
          <a:xfrm>
            <a:off x="5834742" y="0"/>
            <a:ext cx="6357257" cy="3542235"/>
          </a:xfrm>
          <a:prstGeom prst="rect">
            <a:avLst/>
          </a:prstGeom>
        </p:spPr>
      </p:pic>
      <p:sp>
        <p:nvSpPr>
          <p:cNvPr id="6" name="Tekstiruutu 5">
            <a:extLst>
              <a:ext uri="{FF2B5EF4-FFF2-40B4-BE49-F238E27FC236}">
                <a16:creationId xmlns:a16="http://schemas.microsoft.com/office/drawing/2014/main" id="{F5A2126C-3E34-6529-5B2F-3F47CA1EDDD8}"/>
              </a:ext>
            </a:extLst>
          </p:cNvPr>
          <p:cNvSpPr txBox="1"/>
          <p:nvPr/>
        </p:nvSpPr>
        <p:spPr>
          <a:xfrm>
            <a:off x="139521" y="1779687"/>
            <a:ext cx="4833257" cy="5078313"/>
          </a:xfrm>
          <a:prstGeom prst="rect">
            <a:avLst/>
          </a:prstGeom>
          <a:noFill/>
        </p:spPr>
        <p:txBody>
          <a:bodyPr wrap="square" rtlCol="0">
            <a:spAutoFit/>
          </a:bodyPr>
          <a:lstStyle/>
          <a:p>
            <a:r>
              <a:rPr lang="fi-FI" b="1" dirty="0"/>
              <a:t>Ensimmäinen haastateltava</a:t>
            </a:r>
          </a:p>
          <a:p>
            <a:r>
              <a:rPr lang="fi-FI" dirty="0"/>
              <a:t>-29, perheenäiti, kuuro, asuu kotka</a:t>
            </a:r>
          </a:p>
          <a:p>
            <a:r>
              <a:rPr lang="fi-FI" dirty="0"/>
              <a:t>-haastattelun pohjalta tehty empatiakartan mukaan</a:t>
            </a:r>
          </a:p>
          <a:p>
            <a:r>
              <a:rPr lang="fi-FI" dirty="0"/>
              <a:t>	</a:t>
            </a:r>
            <a:r>
              <a:rPr lang="fi-FI" u="sng" dirty="0"/>
              <a:t>Sanat/toiveet</a:t>
            </a:r>
            <a:r>
              <a:rPr lang="fi-FI" dirty="0"/>
              <a:t>: nähdä useammalta päivävalinnalta elokuvatuloksia, toivon sivulla asioinnista helpompaa.</a:t>
            </a:r>
          </a:p>
          <a:p>
            <a:r>
              <a:rPr lang="fi-FI" dirty="0"/>
              <a:t>	</a:t>
            </a:r>
            <a:r>
              <a:rPr lang="fi-FI" u="sng" dirty="0"/>
              <a:t>Ajatukset nettisivusta</a:t>
            </a:r>
            <a:r>
              <a:rPr lang="fi-FI" dirty="0"/>
              <a:t>: asiakaspalvelija chattiin, saan käytettyä sivua tarkoitetusti mutta se on hankalaa</a:t>
            </a:r>
          </a:p>
          <a:p>
            <a:r>
              <a:rPr lang="fi-FI" dirty="0"/>
              <a:t>	</a:t>
            </a:r>
            <a:r>
              <a:rPr lang="fi-FI" u="sng" dirty="0"/>
              <a:t>Teot</a:t>
            </a:r>
            <a:r>
              <a:rPr lang="fi-FI" dirty="0"/>
              <a:t>: kiireinen niin suunnitellen tarkasti mutta sivu ei pysty tarkentamaan hakua, lähimpään teatteriin matkustus kestää joten asiointi netissä mieluusti nopeaa</a:t>
            </a:r>
          </a:p>
          <a:p>
            <a:r>
              <a:rPr lang="fi-FI" dirty="0"/>
              <a:t>	</a:t>
            </a:r>
            <a:r>
              <a:rPr lang="fi-FI" u="sng" dirty="0"/>
              <a:t>Tunteet/tarpeet</a:t>
            </a:r>
            <a:r>
              <a:rPr lang="fi-FI" dirty="0"/>
              <a:t>: hitaus ja epätehokkuus hermostuttaa, </a:t>
            </a:r>
            <a:r>
              <a:rPr lang="fi-FI" dirty="0" err="1"/>
              <a:t>järjestelmäälisyys</a:t>
            </a:r>
            <a:r>
              <a:rPr lang="fi-FI" dirty="0"/>
              <a:t> ja yksinkertaisuus </a:t>
            </a:r>
            <a:r>
              <a:rPr lang="fi-FI" dirty="0" err="1"/>
              <a:t>mulle</a:t>
            </a:r>
            <a:r>
              <a:rPr lang="fi-FI" dirty="0"/>
              <a:t> tärkeitä</a:t>
            </a:r>
          </a:p>
        </p:txBody>
      </p:sp>
      <p:sp>
        <p:nvSpPr>
          <p:cNvPr id="7" name="Tekstiruutu 6">
            <a:extLst>
              <a:ext uri="{FF2B5EF4-FFF2-40B4-BE49-F238E27FC236}">
                <a16:creationId xmlns:a16="http://schemas.microsoft.com/office/drawing/2014/main" id="{9BB8410B-522F-4A62-F9B0-927D88D933E6}"/>
              </a:ext>
            </a:extLst>
          </p:cNvPr>
          <p:cNvSpPr txBox="1"/>
          <p:nvPr/>
        </p:nvSpPr>
        <p:spPr>
          <a:xfrm>
            <a:off x="4789714" y="3542235"/>
            <a:ext cx="7619999" cy="3416320"/>
          </a:xfrm>
          <a:prstGeom prst="rect">
            <a:avLst/>
          </a:prstGeom>
          <a:noFill/>
        </p:spPr>
        <p:txBody>
          <a:bodyPr wrap="square" rtlCol="0">
            <a:spAutoFit/>
          </a:bodyPr>
          <a:lstStyle/>
          <a:p>
            <a:r>
              <a:rPr lang="fi-FI" b="1" dirty="0"/>
              <a:t>Toinen haastateltava</a:t>
            </a:r>
          </a:p>
          <a:p>
            <a:r>
              <a:rPr lang="fi-FI" dirty="0"/>
              <a:t>-19, pk, näkörajoitteinen, </a:t>
            </a:r>
          </a:p>
          <a:p>
            <a:r>
              <a:rPr lang="fi-FI" dirty="0"/>
              <a:t>	</a:t>
            </a:r>
            <a:r>
              <a:rPr lang="fi-FI" u="sng" dirty="0"/>
              <a:t> Sanat/toiveet</a:t>
            </a:r>
            <a:r>
              <a:rPr lang="fi-FI" dirty="0"/>
              <a:t>: </a:t>
            </a:r>
            <a:r>
              <a:rPr lang="fi-FI" dirty="0" err="1"/>
              <a:t>lefe</a:t>
            </a:r>
            <a:r>
              <a:rPr lang="fi-FI" dirty="0"/>
              <a:t> löytäminen </a:t>
            </a:r>
            <a:r>
              <a:rPr lang="fi-FI" dirty="0" err="1"/>
              <a:t>helpommax</a:t>
            </a:r>
            <a:r>
              <a:rPr lang="fi-FI" dirty="0"/>
              <a:t>, pilkkaava chattibotti pois, top10 löydettävissä mutta mihin perustuu, olisi kiva </a:t>
            </a:r>
            <a:r>
              <a:rPr lang="fi-FI" dirty="0" err="1"/>
              <a:t>finnkinon</a:t>
            </a:r>
            <a:r>
              <a:rPr lang="fi-FI" dirty="0"/>
              <a:t> sivulta suoraan nähdä arvosteluja/dataa.</a:t>
            </a:r>
          </a:p>
          <a:p>
            <a:r>
              <a:rPr lang="fi-FI" dirty="0"/>
              <a:t>	</a:t>
            </a:r>
            <a:r>
              <a:rPr lang="fi-FI" u="sng" dirty="0"/>
              <a:t> Ajatukset nettisivusta</a:t>
            </a:r>
            <a:r>
              <a:rPr lang="fi-FI" dirty="0"/>
              <a:t>: chattibotti ajaa pois(ei kiinnosta) ja turhauttaa </a:t>
            </a:r>
            <a:r>
              <a:rPr lang="fi-FI" dirty="0" err="1"/>
              <a:t>apuatarviivalle</a:t>
            </a:r>
            <a:r>
              <a:rPr lang="fi-FI" dirty="0"/>
              <a:t>, ylläpidon puute tuntuu välinpitämättömältä, tummatausta väsyttää silmä eikä voi muuttaa</a:t>
            </a:r>
          </a:p>
          <a:p>
            <a:r>
              <a:rPr lang="fi-FI" dirty="0"/>
              <a:t>	</a:t>
            </a:r>
            <a:r>
              <a:rPr lang="fi-FI" u="sng" dirty="0"/>
              <a:t> Teot</a:t>
            </a:r>
            <a:r>
              <a:rPr lang="fi-FI" dirty="0"/>
              <a:t>: lippujen saaminen netisissä ja live työlästä mieluummin silti live, palautteen anto kun </a:t>
            </a:r>
            <a:r>
              <a:rPr lang="fi-FI" dirty="0" err="1"/>
              <a:t>chatbot</a:t>
            </a:r>
            <a:r>
              <a:rPr lang="fi-FI" dirty="0"/>
              <a:t> pyytää tuntuu hyödyttömältä</a:t>
            </a:r>
          </a:p>
          <a:p>
            <a:r>
              <a:rPr lang="fi-FI" dirty="0"/>
              <a:t>	</a:t>
            </a:r>
            <a:r>
              <a:rPr lang="fi-FI" u="sng" dirty="0"/>
              <a:t> Tunteet/tarpeet</a:t>
            </a:r>
            <a:r>
              <a:rPr lang="fi-FI" dirty="0"/>
              <a:t>: en tunne asiakkaita tärkeäksi, stressi </a:t>
            </a:r>
            <a:r>
              <a:rPr lang="fi-FI" dirty="0" err="1"/>
              <a:t>enskalippujen</a:t>
            </a:r>
            <a:r>
              <a:rPr lang="fi-FI" dirty="0"/>
              <a:t> kanssa, pitäisi olla vapaa-ajan riemu mutta stressaa</a:t>
            </a:r>
          </a:p>
        </p:txBody>
      </p:sp>
      <p:sp>
        <p:nvSpPr>
          <p:cNvPr id="8" name="Tekstiruutu 7">
            <a:extLst>
              <a:ext uri="{FF2B5EF4-FFF2-40B4-BE49-F238E27FC236}">
                <a16:creationId xmlns:a16="http://schemas.microsoft.com/office/drawing/2014/main" id="{51F5A88D-997F-E0A0-9BD2-2D3923D87AAA}"/>
              </a:ext>
            </a:extLst>
          </p:cNvPr>
          <p:cNvSpPr txBox="1"/>
          <p:nvPr/>
        </p:nvSpPr>
        <p:spPr>
          <a:xfrm>
            <a:off x="2416629" y="304800"/>
            <a:ext cx="2430375" cy="461665"/>
          </a:xfrm>
          <a:prstGeom prst="rect">
            <a:avLst/>
          </a:prstGeom>
          <a:noFill/>
        </p:spPr>
        <p:txBody>
          <a:bodyPr wrap="square" rtlCol="0">
            <a:spAutoFit/>
          </a:bodyPr>
          <a:lstStyle/>
          <a:p>
            <a:r>
              <a:rPr lang="fi-FI" sz="2400" b="1" u="sng" dirty="0"/>
              <a:t>EMPATIAKARTAT</a:t>
            </a:r>
          </a:p>
        </p:txBody>
      </p:sp>
    </p:spTree>
    <p:extLst>
      <p:ext uri="{BB962C8B-B14F-4D97-AF65-F5344CB8AC3E}">
        <p14:creationId xmlns:p14="http://schemas.microsoft.com/office/powerpoint/2010/main" val="402466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4F7F3C8-ECC9-B2DE-9AC5-1F32B4A18C3F}"/>
              </a:ext>
            </a:extLst>
          </p:cNvPr>
          <p:cNvSpPr>
            <a:spLocks noGrp="1"/>
          </p:cNvSpPr>
          <p:nvPr>
            <p:ph type="title"/>
          </p:nvPr>
        </p:nvSpPr>
        <p:spPr>
          <a:xfrm>
            <a:off x="130630" y="465616"/>
            <a:ext cx="6085114" cy="906917"/>
          </a:xfrm>
        </p:spPr>
        <p:txBody>
          <a:bodyPr>
            <a:normAutofit/>
          </a:bodyPr>
          <a:lstStyle/>
          <a:p>
            <a:r>
              <a:rPr lang="fi-FI" sz="2800" dirty="0"/>
              <a:t>Muodostettu persona: Marjatta </a:t>
            </a:r>
            <a:r>
              <a:rPr lang="fi-FI" sz="2800" dirty="0" err="1"/>
              <a:t>Monroikki</a:t>
            </a:r>
            <a:endParaRPr lang="fi-FI" sz="2800" dirty="0"/>
          </a:p>
        </p:txBody>
      </p:sp>
      <p:sp>
        <p:nvSpPr>
          <p:cNvPr id="3" name="Sisällön paikkamerkki 2">
            <a:extLst>
              <a:ext uri="{FF2B5EF4-FFF2-40B4-BE49-F238E27FC236}">
                <a16:creationId xmlns:a16="http://schemas.microsoft.com/office/drawing/2014/main" id="{F334D36D-69E3-C097-1F5F-3B7B0E19A265}"/>
              </a:ext>
            </a:extLst>
          </p:cNvPr>
          <p:cNvSpPr>
            <a:spLocks noGrp="1"/>
          </p:cNvSpPr>
          <p:nvPr>
            <p:ph idx="1"/>
          </p:nvPr>
        </p:nvSpPr>
        <p:spPr>
          <a:xfrm>
            <a:off x="228600" y="1372533"/>
            <a:ext cx="5203371" cy="1131181"/>
          </a:xfrm>
        </p:spPr>
        <p:txBody>
          <a:bodyPr>
            <a:normAutofit/>
          </a:bodyPr>
          <a:lstStyle/>
          <a:p>
            <a:r>
              <a:rPr lang="fi-FI" sz="1800" dirty="0"/>
              <a:t>25v, nainen, asuu kaupungissa, nettisivujen käyttäjä, käy usein elokuvissa. Elokuvakerhon jäsen/lippujen ostaja, keräilee elokuvien fanikamaa.</a:t>
            </a:r>
          </a:p>
        </p:txBody>
      </p:sp>
      <p:sp>
        <p:nvSpPr>
          <p:cNvPr id="6" name="Tekstiruutu 5">
            <a:extLst>
              <a:ext uri="{FF2B5EF4-FFF2-40B4-BE49-F238E27FC236}">
                <a16:creationId xmlns:a16="http://schemas.microsoft.com/office/drawing/2014/main" id="{89FA7483-08DB-42FA-F81C-6AE96B295506}"/>
              </a:ext>
            </a:extLst>
          </p:cNvPr>
          <p:cNvSpPr txBox="1"/>
          <p:nvPr/>
        </p:nvSpPr>
        <p:spPr>
          <a:xfrm>
            <a:off x="130630" y="12524"/>
            <a:ext cx="1139351" cy="369332"/>
          </a:xfrm>
          <a:prstGeom prst="rect">
            <a:avLst/>
          </a:prstGeom>
          <a:noFill/>
        </p:spPr>
        <p:txBody>
          <a:bodyPr wrap="none" rtlCol="0">
            <a:spAutoFit/>
          </a:bodyPr>
          <a:lstStyle/>
          <a:p>
            <a:r>
              <a:rPr lang="fi-FI" dirty="0"/>
              <a:t>Ella lukee</a:t>
            </a:r>
          </a:p>
        </p:txBody>
      </p:sp>
      <p:pic>
        <p:nvPicPr>
          <p:cNvPr id="8" name="Kuva 7">
            <a:extLst>
              <a:ext uri="{FF2B5EF4-FFF2-40B4-BE49-F238E27FC236}">
                <a16:creationId xmlns:a16="http://schemas.microsoft.com/office/drawing/2014/main" id="{FAF379B2-128B-1C82-2A4D-C630C99699F9}"/>
              </a:ext>
            </a:extLst>
          </p:cNvPr>
          <p:cNvPicPr>
            <a:picLocks noChangeAspect="1"/>
          </p:cNvPicPr>
          <p:nvPr/>
        </p:nvPicPr>
        <p:blipFill>
          <a:blip r:embed="rId2"/>
          <a:stretch>
            <a:fillRect/>
          </a:stretch>
        </p:blipFill>
        <p:spPr>
          <a:xfrm>
            <a:off x="6215744" y="12524"/>
            <a:ext cx="5976256" cy="3568883"/>
          </a:xfrm>
          <a:prstGeom prst="rect">
            <a:avLst/>
          </a:prstGeom>
        </p:spPr>
      </p:pic>
      <p:sp>
        <p:nvSpPr>
          <p:cNvPr id="9" name="Tekstiruutu 8">
            <a:extLst>
              <a:ext uri="{FF2B5EF4-FFF2-40B4-BE49-F238E27FC236}">
                <a16:creationId xmlns:a16="http://schemas.microsoft.com/office/drawing/2014/main" id="{63EF3AFE-0DF8-95EF-4DC5-1C9731FE5CB3}"/>
              </a:ext>
            </a:extLst>
          </p:cNvPr>
          <p:cNvSpPr txBox="1"/>
          <p:nvPr/>
        </p:nvSpPr>
        <p:spPr>
          <a:xfrm>
            <a:off x="2775859" y="2473412"/>
            <a:ext cx="2204356" cy="4524315"/>
          </a:xfrm>
          <a:prstGeom prst="rect">
            <a:avLst/>
          </a:prstGeom>
          <a:noFill/>
        </p:spPr>
        <p:txBody>
          <a:bodyPr wrap="square" rtlCol="0">
            <a:spAutoFit/>
          </a:bodyPr>
          <a:lstStyle/>
          <a:p>
            <a:pPr algn="l" rtl="0" fontAlgn="base"/>
            <a:r>
              <a:rPr lang="fi-FI" sz="1800" b="1" i="0" dirty="0">
                <a:solidFill>
                  <a:srgbClr val="000000"/>
                </a:solidFill>
                <a:effectLst/>
                <a:latin typeface="Tahoma" panose="020B0604030504040204" pitchFamily="34" charset="0"/>
              </a:rPr>
              <a:t>3 syytä sitoutua palveluun:</a:t>
            </a:r>
            <a:r>
              <a:rPr lang="fi-FI" sz="1800" b="1" i="0" dirty="0">
                <a:solidFill>
                  <a:srgbClr val="FFFFFF"/>
                </a:solidFill>
                <a:effectLst/>
                <a:latin typeface="Tahoma" panose="020B0604030504040204" pitchFamily="34" charset="0"/>
              </a:rPr>
              <a:t>​</a:t>
            </a:r>
            <a:endParaRPr lang="fi-FI" b="1" i="0" dirty="0">
              <a:solidFill>
                <a:srgbClr val="FFFFFF"/>
              </a:solidFill>
              <a:effectLst/>
              <a:latin typeface="Segoe UI" panose="020B0502040204020203" pitchFamily="34" charset="0"/>
            </a:endParaRPr>
          </a:p>
          <a:p>
            <a:pPr algn="l" rtl="0" fontAlgn="base">
              <a:buFont typeface="+mj-lt"/>
              <a:buAutoNum type="arabicPeriod"/>
            </a:pPr>
            <a:r>
              <a:rPr lang="fi-FI" sz="1800" b="0" i="0" dirty="0">
                <a:solidFill>
                  <a:srgbClr val="000000"/>
                </a:solidFill>
                <a:effectLst/>
                <a:latin typeface="Tahoma" panose="020B0604030504040204" pitchFamily="34" charset="0"/>
              </a:rPr>
              <a:t>Ei ole muuta paikkaa, mistä katsoa yhtä useita elokuvia yhtä tiheällä näytösaikataululla.</a:t>
            </a:r>
            <a:r>
              <a:rPr lang="en-US" sz="1800" b="1" i="0" dirty="0">
                <a:solidFill>
                  <a:srgbClr val="FFFFFF"/>
                </a:solidFill>
                <a:effectLst/>
                <a:latin typeface="Tahoma" panose="020B0604030504040204" pitchFamily="34" charset="0"/>
              </a:rPr>
              <a:t>​</a:t>
            </a:r>
            <a:endParaRPr lang="en-US" b="1" i="0" dirty="0">
              <a:solidFill>
                <a:srgbClr val="FFFFFF"/>
              </a:solidFill>
              <a:effectLst/>
              <a:latin typeface="Arial" panose="020B0604020202020204" pitchFamily="34" charset="0"/>
            </a:endParaRPr>
          </a:p>
          <a:p>
            <a:pPr fontAlgn="base">
              <a:buFont typeface="+mj-lt"/>
              <a:buAutoNum type="arabicPeriod"/>
            </a:pPr>
            <a:r>
              <a:rPr lang="fi-FI" sz="1800" b="0" i="0" dirty="0">
                <a:solidFill>
                  <a:srgbClr val="000000"/>
                </a:solidFill>
                <a:effectLst/>
                <a:latin typeface="Tahoma" panose="020B0604030504040204" pitchFamily="34" charset="0"/>
              </a:rPr>
              <a:t>Sivusto ei ole muistoissani kaatunut. Lipun saa aina ostettua. </a:t>
            </a:r>
          </a:p>
          <a:p>
            <a:pPr fontAlgn="base">
              <a:buFont typeface="+mj-lt"/>
              <a:buAutoNum type="arabicPeriod"/>
            </a:pPr>
            <a:r>
              <a:rPr lang="fi-FI" sz="1800" b="0" i="0" dirty="0">
                <a:solidFill>
                  <a:srgbClr val="000000"/>
                </a:solidFill>
                <a:effectLst/>
                <a:latin typeface="Tahoma" panose="020B0604030504040204" pitchFamily="34" charset="0"/>
              </a:rPr>
              <a:t>Elokuvien tiedot ja esitysajat pitävät paikkansa.</a:t>
            </a:r>
            <a:r>
              <a:rPr lang="en-US" sz="1800" b="1" i="0" dirty="0">
                <a:solidFill>
                  <a:srgbClr val="FFFFFF"/>
                </a:solidFill>
                <a:effectLst/>
                <a:latin typeface="Tahoma" panose="020B0604030504040204" pitchFamily="34" charset="0"/>
              </a:rPr>
              <a:t>​</a:t>
            </a:r>
            <a:endParaRPr lang="en-US" b="1" i="0" dirty="0">
              <a:solidFill>
                <a:srgbClr val="FFFFFF"/>
              </a:solidFill>
              <a:effectLst/>
              <a:latin typeface="Arial" panose="020B0604020202020204" pitchFamily="34" charset="0"/>
            </a:endParaRPr>
          </a:p>
          <a:p>
            <a:endParaRPr lang="fi-FI" dirty="0"/>
          </a:p>
        </p:txBody>
      </p:sp>
      <p:sp>
        <p:nvSpPr>
          <p:cNvPr id="10" name="Tekstiruutu 9">
            <a:extLst>
              <a:ext uri="{FF2B5EF4-FFF2-40B4-BE49-F238E27FC236}">
                <a16:creationId xmlns:a16="http://schemas.microsoft.com/office/drawing/2014/main" id="{2A44BFE3-C628-0877-237C-4ED2F631780C}"/>
              </a:ext>
            </a:extLst>
          </p:cNvPr>
          <p:cNvSpPr txBox="1"/>
          <p:nvPr/>
        </p:nvSpPr>
        <p:spPr>
          <a:xfrm>
            <a:off x="4980215" y="3581407"/>
            <a:ext cx="3434444" cy="3416320"/>
          </a:xfrm>
          <a:prstGeom prst="rect">
            <a:avLst/>
          </a:prstGeom>
          <a:noFill/>
        </p:spPr>
        <p:txBody>
          <a:bodyPr wrap="square" rtlCol="0">
            <a:spAutoFit/>
          </a:bodyPr>
          <a:lstStyle/>
          <a:p>
            <a:pPr algn="l" rtl="0" fontAlgn="base"/>
            <a:r>
              <a:rPr lang="fi-FI" sz="1800" b="1" i="0" dirty="0">
                <a:solidFill>
                  <a:srgbClr val="000000"/>
                </a:solidFill>
                <a:effectLst/>
                <a:latin typeface="Tahoma" panose="020B0604030504040204" pitchFamily="34" charset="0"/>
              </a:rPr>
              <a:t>3 syytä olla sitoutumatta palveluun:</a:t>
            </a:r>
            <a:r>
              <a:rPr lang="fi-FI" sz="1800" b="1" i="0" dirty="0">
                <a:solidFill>
                  <a:srgbClr val="FFFFFF"/>
                </a:solidFill>
                <a:effectLst/>
                <a:latin typeface="Tahoma" panose="020B0604030504040204" pitchFamily="34" charset="0"/>
              </a:rPr>
              <a:t>​</a:t>
            </a:r>
            <a:endParaRPr lang="fi-FI" b="1" i="0" dirty="0">
              <a:solidFill>
                <a:srgbClr val="FFFFFF"/>
              </a:solidFill>
              <a:effectLst/>
              <a:latin typeface="Segoe UI" panose="020B0502040204020203" pitchFamily="34" charset="0"/>
            </a:endParaRPr>
          </a:p>
          <a:p>
            <a:pPr algn="l" rtl="0" fontAlgn="base">
              <a:buFont typeface="+mj-lt"/>
              <a:buAutoNum type="arabicPeriod"/>
            </a:pPr>
            <a:r>
              <a:rPr lang="fi-FI" sz="1800" b="0" i="0" dirty="0">
                <a:solidFill>
                  <a:srgbClr val="000000"/>
                </a:solidFill>
                <a:effectLst/>
                <a:latin typeface="Tahoma" panose="020B0604030504040204" pitchFamily="34" charset="0"/>
              </a:rPr>
              <a:t>Pitää olla auki muitakin sivuja esim. IMBD ja </a:t>
            </a:r>
            <a:r>
              <a:rPr lang="fi-FI" sz="1800" b="0" i="0" dirty="0" err="1">
                <a:solidFill>
                  <a:srgbClr val="000000"/>
                </a:solidFill>
                <a:effectLst/>
                <a:latin typeface="Tahoma" panose="020B0604030504040204" pitchFamily="34" charset="0"/>
              </a:rPr>
              <a:t>wikipedia</a:t>
            </a:r>
            <a:r>
              <a:rPr lang="fi-FI" sz="1800" b="0" i="0" dirty="0">
                <a:solidFill>
                  <a:srgbClr val="000000"/>
                </a:solidFill>
                <a:effectLst/>
                <a:latin typeface="Tahoma" panose="020B0604030504040204" pitchFamily="34" charset="0"/>
              </a:rPr>
              <a:t>.</a:t>
            </a:r>
            <a:r>
              <a:rPr lang="fi-FI" sz="1800" b="1" i="0" dirty="0">
                <a:solidFill>
                  <a:srgbClr val="FFFFFF"/>
                </a:solidFill>
                <a:effectLst/>
                <a:latin typeface="Tahoma" panose="020B0604030504040204" pitchFamily="34" charset="0"/>
              </a:rPr>
              <a:t>​</a:t>
            </a:r>
            <a:endParaRPr lang="fi-FI" b="1" i="0" dirty="0">
              <a:solidFill>
                <a:srgbClr val="FFFFFF"/>
              </a:solidFill>
              <a:effectLst/>
              <a:latin typeface="Arial" panose="020B0604020202020204" pitchFamily="34" charset="0"/>
            </a:endParaRPr>
          </a:p>
          <a:p>
            <a:pPr algn="l" rtl="0" fontAlgn="base">
              <a:buFont typeface="+mj-lt"/>
              <a:buAutoNum type="arabicPeriod"/>
            </a:pPr>
            <a:r>
              <a:rPr lang="fi-FI" sz="1800" b="0" i="0" dirty="0">
                <a:solidFill>
                  <a:srgbClr val="000000"/>
                </a:solidFill>
                <a:effectLst/>
                <a:latin typeface="Tahoma" panose="020B0604030504040204" pitchFamily="34" charset="0"/>
              </a:rPr>
              <a:t>Pitää olla kaikki tarvittavat tiedot valmiiksi </a:t>
            </a:r>
            <a:r>
              <a:rPr lang="fi-FI" sz="1800" b="0" i="0" dirty="0" err="1">
                <a:solidFill>
                  <a:srgbClr val="000000"/>
                </a:solidFill>
                <a:effectLst/>
                <a:latin typeface="Tahoma" panose="020B0604030504040204" pitchFamily="34" charset="0"/>
              </a:rPr>
              <a:t>muistissa.Hankala</a:t>
            </a:r>
            <a:r>
              <a:rPr lang="fi-FI" sz="1800" b="0" i="0" dirty="0">
                <a:solidFill>
                  <a:srgbClr val="000000"/>
                </a:solidFill>
                <a:effectLst/>
                <a:latin typeface="Tahoma" panose="020B0604030504040204" pitchFamily="34" charset="0"/>
              </a:rPr>
              <a:t> muuttaa kesken tilauksen.</a:t>
            </a:r>
            <a:r>
              <a:rPr lang="en-US" sz="1800" b="1" i="0" dirty="0">
                <a:solidFill>
                  <a:srgbClr val="FFFFFF"/>
                </a:solidFill>
                <a:effectLst/>
                <a:latin typeface="Tahoma" panose="020B0604030504040204" pitchFamily="34" charset="0"/>
              </a:rPr>
              <a:t>​</a:t>
            </a:r>
            <a:endParaRPr lang="en-US" b="1" i="0" dirty="0">
              <a:solidFill>
                <a:srgbClr val="FFFFFF"/>
              </a:solidFill>
              <a:effectLst/>
              <a:latin typeface="Arial" panose="020B0604020202020204" pitchFamily="34" charset="0"/>
            </a:endParaRPr>
          </a:p>
          <a:p>
            <a:pPr algn="l" rtl="0" fontAlgn="base">
              <a:buFont typeface="+mj-lt"/>
              <a:buAutoNum type="arabicPeriod"/>
            </a:pPr>
            <a:r>
              <a:rPr lang="fi-FI" sz="1800" b="0" i="0" dirty="0">
                <a:solidFill>
                  <a:srgbClr val="000000"/>
                </a:solidFill>
                <a:effectLst/>
                <a:latin typeface="Tahoma" panose="020B0604030504040204" pitchFamily="34" charset="0"/>
              </a:rPr>
              <a:t>Suositeltuna auttajana chattibotti joka harvinaisen surkea.</a:t>
            </a:r>
            <a:endParaRPr lang="en-US" b="1" i="0" dirty="0">
              <a:solidFill>
                <a:srgbClr val="FFFFFF"/>
              </a:solidFill>
              <a:effectLst/>
              <a:latin typeface="Arial" panose="020B0604020202020204" pitchFamily="34" charset="0"/>
            </a:endParaRPr>
          </a:p>
          <a:p>
            <a:endParaRPr lang="fi-FI" dirty="0"/>
          </a:p>
        </p:txBody>
      </p:sp>
      <p:sp>
        <p:nvSpPr>
          <p:cNvPr id="11" name="Tekstiruutu 10">
            <a:extLst>
              <a:ext uri="{FF2B5EF4-FFF2-40B4-BE49-F238E27FC236}">
                <a16:creationId xmlns:a16="http://schemas.microsoft.com/office/drawing/2014/main" id="{F2D1C546-8A86-D7C2-17F5-9E9143DA1474}"/>
              </a:ext>
            </a:extLst>
          </p:cNvPr>
          <p:cNvSpPr txBox="1"/>
          <p:nvPr/>
        </p:nvSpPr>
        <p:spPr>
          <a:xfrm>
            <a:off x="8331221" y="3581407"/>
            <a:ext cx="3860779" cy="3693319"/>
          </a:xfrm>
          <a:prstGeom prst="rect">
            <a:avLst/>
          </a:prstGeom>
          <a:noFill/>
        </p:spPr>
        <p:txBody>
          <a:bodyPr wrap="square" rtlCol="0">
            <a:spAutoFit/>
          </a:bodyPr>
          <a:lstStyle/>
          <a:p>
            <a:pPr algn="l" rtl="0" fontAlgn="base"/>
            <a:r>
              <a:rPr lang="fi-FI" sz="1800" b="1" i="0" dirty="0">
                <a:solidFill>
                  <a:srgbClr val="000000"/>
                </a:solidFill>
                <a:effectLst/>
                <a:latin typeface="Tahoma" panose="020B0604030504040204" pitchFamily="34" charset="0"/>
              </a:rPr>
              <a:t>Odotukset ja unelmat:</a:t>
            </a:r>
            <a:r>
              <a:rPr lang="fi-FI"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fi-FI" sz="1800" b="0" i="0" dirty="0" err="1">
                <a:solidFill>
                  <a:srgbClr val="000000"/>
                </a:solidFill>
                <a:effectLst/>
                <a:latin typeface="Tahoma" panose="020B0604030504040204" pitchFamily="34" charset="0"/>
              </a:rPr>
              <a:t>Wickedin</a:t>
            </a:r>
            <a:r>
              <a:rPr lang="fi-FI" sz="1800" b="0" i="0" dirty="0">
                <a:solidFill>
                  <a:srgbClr val="000000"/>
                </a:solidFill>
                <a:effectLst/>
                <a:latin typeface="Tahoma" panose="020B0604030504040204" pitchFamily="34" charset="0"/>
              </a:rPr>
              <a:t> ensi-iltaan kerhon kanssa.</a:t>
            </a:r>
            <a:r>
              <a:rPr lang="en-US" sz="1800" b="0" i="0" dirty="0">
                <a:solidFill>
                  <a:srgbClr val="000000"/>
                </a:solidFill>
                <a:effectLst/>
                <a:latin typeface="Tahoma" panose="020B060403050404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dirty="0">
                <a:solidFill>
                  <a:srgbClr val="000000"/>
                </a:solidFill>
                <a:latin typeface="Tahoma" panose="020B0604030504040204" pitchFamily="34" charset="0"/>
              </a:rPr>
              <a:t>S</a:t>
            </a:r>
            <a:r>
              <a:rPr lang="fi-FI" sz="1800" b="0" i="0" dirty="0">
                <a:solidFill>
                  <a:srgbClr val="000000"/>
                </a:solidFill>
                <a:effectLst/>
                <a:latin typeface="Tahoma" panose="020B0604030504040204" pitchFamily="34" charset="0"/>
              </a:rPr>
              <a:t>iirtää lippujen ostamisvastuun jollekin toiselle, mutta olen ainoa, joka kestää sivulla asioimisen.</a:t>
            </a:r>
            <a:r>
              <a:rPr lang="en-US" sz="1800" b="0" i="0" dirty="0">
                <a:solidFill>
                  <a:srgbClr val="000000"/>
                </a:solidFill>
                <a:effectLst/>
                <a:latin typeface="Tahoma" panose="020B060403050404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800" b="0" i="0" dirty="0">
                <a:solidFill>
                  <a:srgbClr val="000000"/>
                </a:solidFill>
                <a:effectLst/>
                <a:latin typeface="Tahoma" panose="020B0604030504040204" pitchFamily="34" charset="0"/>
              </a:rPr>
              <a:t>Haluan hankkia </a:t>
            </a:r>
            <a:r>
              <a:rPr lang="fi-FI" sz="1800" b="0" i="0" dirty="0" err="1">
                <a:solidFill>
                  <a:srgbClr val="000000"/>
                </a:solidFill>
                <a:effectLst/>
                <a:latin typeface="Tahoma" panose="020B0604030504040204" pitchFamily="34" charset="0"/>
              </a:rPr>
              <a:t>jackrusselinterrierin</a:t>
            </a:r>
            <a:r>
              <a:rPr lang="fi-FI" sz="1800" b="0" i="0" dirty="0">
                <a:solidFill>
                  <a:srgbClr val="000000"/>
                </a:solidFill>
                <a:effectLst/>
                <a:latin typeface="Tahoma" panose="020B0604030504040204" pitchFamily="34" charset="0"/>
              </a:rPr>
              <a:t> pennun.</a:t>
            </a:r>
            <a:r>
              <a:rPr lang="en-US" sz="1800" b="0" i="0" dirty="0">
                <a:solidFill>
                  <a:srgbClr val="000000"/>
                </a:solidFill>
                <a:effectLst/>
                <a:latin typeface="Tahoma" panose="020B060403050404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800" b="0" i="0" dirty="0">
                <a:solidFill>
                  <a:srgbClr val="000000"/>
                </a:solidFill>
                <a:effectLst/>
                <a:latin typeface="Tahoma" panose="020B0604030504040204" pitchFamily="34" charset="0"/>
              </a:rPr>
              <a:t>Elokuvasuositusten ja elokuvien tietojen löytäminen suomenkieliseltä sivulta on haave. Se helpottaisi elämää.</a:t>
            </a:r>
            <a:endParaRPr lang="en-US" b="0" i="0" dirty="0">
              <a:solidFill>
                <a:srgbClr val="000000"/>
              </a:solidFill>
              <a:effectLst/>
              <a:latin typeface="Arial" panose="020B0604020202020204" pitchFamily="34" charset="0"/>
            </a:endParaRPr>
          </a:p>
          <a:p>
            <a:endParaRPr lang="fi-FI" dirty="0"/>
          </a:p>
        </p:txBody>
      </p:sp>
      <p:pic>
        <p:nvPicPr>
          <p:cNvPr id="13" name="Kuva 12">
            <a:extLst>
              <a:ext uri="{FF2B5EF4-FFF2-40B4-BE49-F238E27FC236}">
                <a16:creationId xmlns:a16="http://schemas.microsoft.com/office/drawing/2014/main" id="{D96E72FE-F446-BEB6-E38A-0142757DE1B4}"/>
              </a:ext>
            </a:extLst>
          </p:cNvPr>
          <p:cNvPicPr>
            <a:picLocks noChangeAspect="1"/>
          </p:cNvPicPr>
          <p:nvPr/>
        </p:nvPicPr>
        <p:blipFill>
          <a:blip r:embed="rId3"/>
          <a:stretch>
            <a:fillRect/>
          </a:stretch>
        </p:blipFill>
        <p:spPr>
          <a:xfrm>
            <a:off x="228601" y="2993572"/>
            <a:ext cx="2471056" cy="3398812"/>
          </a:xfrm>
          <a:prstGeom prst="rect">
            <a:avLst/>
          </a:prstGeom>
        </p:spPr>
      </p:pic>
    </p:spTree>
    <p:extLst>
      <p:ext uri="{BB962C8B-B14F-4D97-AF65-F5344CB8AC3E}">
        <p14:creationId xmlns:p14="http://schemas.microsoft.com/office/powerpoint/2010/main" val="318130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Sisällön paikkamerkki 4">
            <a:extLst>
              <a:ext uri="{FF2B5EF4-FFF2-40B4-BE49-F238E27FC236}">
                <a16:creationId xmlns:a16="http://schemas.microsoft.com/office/drawing/2014/main" id="{64F61243-5638-1958-CC2F-D47C750AB707}"/>
              </a:ext>
            </a:extLst>
          </p:cNvPr>
          <p:cNvPicPr>
            <a:picLocks noGrp="1" noChangeAspect="1"/>
          </p:cNvPicPr>
          <p:nvPr>
            <p:ph idx="1"/>
          </p:nvPr>
        </p:nvPicPr>
        <p:blipFill>
          <a:blip r:embed="rId2"/>
          <a:srcRect r="1760"/>
          <a:stretch/>
        </p:blipFill>
        <p:spPr>
          <a:xfrm>
            <a:off x="20" y="1282"/>
            <a:ext cx="12191980" cy="6856718"/>
          </a:xfrm>
          <a:prstGeom prst="rect">
            <a:avLst/>
          </a:prstGeom>
        </p:spPr>
      </p:pic>
      <p:pic>
        <p:nvPicPr>
          <p:cNvPr id="7" name="Kuva 6">
            <a:extLst>
              <a:ext uri="{FF2B5EF4-FFF2-40B4-BE49-F238E27FC236}">
                <a16:creationId xmlns:a16="http://schemas.microsoft.com/office/drawing/2014/main" id="{2ADCA3C4-4EF2-4A4A-74F1-28E45E870E6F}"/>
              </a:ext>
            </a:extLst>
          </p:cNvPr>
          <p:cNvPicPr>
            <a:picLocks noChangeAspect="1"/>
          </p:cNvPicPr>
          <p:nvPr/>
        </p:nvPicPr>
        <p:blipFill>
          <a:blip r:embed="rId3"/>
          <a:stretch>
            <a:fillRect/>
          </a:stretch>
        </p:blipFill>
        <p:spPr>
          <a:xfrm>
            <a:off x="6749142" y="0"/>
            <a:ext cx="4724400" cy="664029"/>
          </a:xfrm>
          <a:prstGeom prst="rect">
            <a:avLst/>
          </a:prstGeom>
        </p:spPr>
      </p:pic>
      <p:sp>
        <p:nvSpPr>
          <p:cNvPr id="8" name="Tekstiruutu 7">
            <a:extLst>
              <a:ext uri="{FF2B5EF4-FFF2-40B4-BE49-F238E27FC236}">
                <a16:creationId xmlns:a16="http://schemas.microsoft.com/office/drawing/2014/main" id="{251CBFF4-43A4-386A-B005-31723EE2BBB9}"/>
              </a:ext>
            </a:extLst>
          </p:cNvPr>
          <p:cNvSpPr txBox="1"/>
          <p:nvPr/>
        </p:nvSpPr>
        <p:spPr>
          <a:xfrm>
            <a:off x="130628" y="332014"/>
            <a:ext cx="1550296"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3825799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A0E300A-F301-6AD6-37B3-51AE085D321B}"/>
              </a:ext>
            </a:extLst>
          </p:cNvPr>
          <p:cNvSpPr>
            <a:spLocks noGrp="1"/>
          </p:cNvSpPr>
          <p:nvPr>
            <p:ph type="title"/>
          </p:nvPr>
        </p:nvSpPr>
        <p:spPr>
          <a:xfrm>
            <a:off x="56797" y="0"/>
            <a:ext cx="1412774" cy="485383"/>
          </a:xfrm>
        </p:spPr>
        <p:txBody>
          <a:bodyPr>
            <a:normAutofit/>
          </a:bodyPr>
          <a:lstStyle/>
          <a:p>
            <a:r>
              <a:rPr lang="fi-FI" sz="1800" dirty="0"/>
              <a:t>Ella lukee?</a:t>
            </a:r>
          </a:p>
        </p:txBody>
      </p:sp>
      <p:sp>
        <p:nvSpPr>
          <p:cNvPr id="3" name="Sisällön paikkamerkki 2">
            <a:extLst>
              <a:ext uri="{FF2B5EF4-FFF2-40B4-BE49-F238E27FC236}">
                <a16:creationId xmlns:a16="http://schemas.microsoft.com/office/drawing/2014/main" id="{0F9F0FA6-9D81-252D-98D7-27E2D545A9AC}"/>
              </a:ext>
            </a:extLst>
          </p:cNvPr>
          <p:cNvSpPr>
            <a:spLocks noGrp="1"/>
          </p:cNvSpPr>
          <p:nvPr>
            <p:ph idx="1"/>
          </p:nvPr>
        </p:nvSpPr>
        <p:spPr>
          <a:xfrm>
            <a:off x="-66019" y="949639"/>
            <a:ext cx="5106106" cy="5647103"/>
          </a:xfrm>
        </p:spPr>
        <p:txBody>
          <a:bodyPr>
            <a:normAutofit/>
          </a:bodyPr>
          <a:lstStyle/>
          <a:p>
            <a:pPr algn="l" rtl="0" fontAlgn="base"/>
            <a:r>
              <a:rPr lang="en-US" sz="2000" b="1" i="0" u="none" strike="noStrike" dirty="0" err="1">
                <a:solidFill>
                  <a:srgbClr val="000000"/>
                </a:solidFill>
                <a:effectLst/>
                <a:latin typeface="Tahoma" panose="020B0604030504040204" pitchFamily="34" charset="0"/>
              </a:rPr>
              <a:t>Ollakseen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Suomen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pääelokuvateatterikonserni</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nettisivuja</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ei</a:t>
            </a:r>
            <a:r>
              <a:rPr lang="en-US" sz="2000" b="1" i="0" u="none" strike="noStrike" dirty="0">
                <a:solidFill>
                  <a:srgbClr val="000000"/>
                </a:solidFill>
                <a:effectLst/>
                <a:latin typeface="Tahoma" panose="020B0604030504040204" pitchFamily="34" charset="0"/>
              </a:rPr>
              <a:t> ole </a:t>
            </a:r>
            <a:r>
              <a:rPr lang="en-US" sz="2000" b="1" i="0" u="none" strike="noStrike" dirty="0" err="1">
                <a:solidFill>
                  <a:srgbClr val="000000"/>
                </a:solidFill>
                <a:effectLst/>
                <a:latin typeface="Tahoma" panose="020B0604030504040204" pitchFamily="34" charset="0"/>
              </a:rPr>
              <a:t>päivitetty</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nykytasolle</a:t>
            </a:r>
            <a:r>
              <a:rPr lang="en-US" sz="2000" b="1" i="0" u="none" strike="noStrike" dirty="0">
                <a:solidFill>
                  <a:srgbClr val="000000"/>
                </a:solidFill>
                <a:effectLst/>
                <a:latin typeface="Tahoma" panose="020B0604030504040204" pitchFamily="34" charset="0"/>
              </a:rPr>
              <a:t>. </a:t>
            </a:r>
            <a:r>
              <a:rPr lang="en-US" sz="2000" b="0" i="0" u="none" strike="noStrike" dirty="0">
                <a:solidFill>
                  <a:srgbClr val="000000"/>
                </a:solidFill>
                <a:effectLst/>
                <a:latin typeface="Tahoma" panose="020B0604030504040204" pitchFamily="34" charset="0"/>
              </a:rPr>
              <a:t>On </a:t>
            </a:r>
            <a:r>
              <a:rPr lang="en-US" sz="2000" b="0" i="0" u="none" strike="noStrike" dirty="0" err="1">
                <a:solidFill>
                  <a:srgbClr val="000000"/>
                </a:solidFill>
                <a:effectLst/>
                <a:latin typeface="Tahoma" panose="020B0604030504040204" pitchFamily="34" charset="0"/>
              </a:rPr>
              <a:t>selvää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että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jollekin</a:t>
            </a:r>
            <a:r>
              <a:rPr lang="en-US" sz="2000" b="0" i="0" u="none" strike="noStrike" dirty="0">
                <a:solidFill>
                  <a:srgbClr val="000000"/>
                </a:solidFill>
                <a:effectLst/>
                <a:latin typeface="Tahoma" panose="020B0604030504040204" pitchFamily="34" charset="0"/>
              </a:rPr>
              <a:t> on </a:t>
            </a:r>
            <a:r>
              <a:rPr lang="en-US" sz="2000" b="0" i="0" u="none" strike="noStrike" dirty="0" err="1">
                <a:solidFill>
                  <a:srgbClr val="000000"/>
                </a:solidFill>
                <a:effectLst/>
                <a:latin typeface="Tahoma" panose="020B0604030504040204" pitchFamily="34" charset="0"/>
              </a:rPr>
              <a:t>maksettu</a:t>
            </a:r>
            <a:r>
              <a:rPr lang="en-US" sz="2000" b="0"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kerran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komeasti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toimivan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nettisivun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luomisesta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vuonna</a:t>
            </a:r>
            <a:r>
              <a:rPr lang="en-US" sz="2000" b="0" i="0" u="none" strike="noStrike" dirty="0">
                <a:solidFill>
                  <a:srgbClr val="000000"/>
                </a:solidFill>
                <a:effectLst/>
                <a:latin typeface="Tahoma" panose="020B0604030504040204" pitchFamily="34" charset="0"/>
              </a:rPr>
              <a:t> 2012, </a:t>
            </a:r>
            <a:r>
              <a:rPr lang="en-US" sz="2000" b="1" i="0" u="none" strike="noStrike" dirty="0" err="1">
                <a:solidFill>
                  <a:srgbClr val="000000"/>
                </a:solidFill>
                <a:effectLst/>
                <a:latin typeface="Tahoma" panose="020B0604030504040204" pitchFamily="34" charset="0"/>
              </a:rPr>
              <a:t>eikä</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niitä</a:t>
            </a:r>
            <a:r>
              <a:rPr lang="en-US" sz="2000" b="1" i="0" u="none" strike="noStrike" dirty="0">
                <a:solidFill>
                  <a:srgbClr val="000000"/>
                </a:solidFill>
                <a:effectLst/>
                <a:latin typeface="Tahoma" panose="020B0604030504040204" pitchFamily="34" charset="0"/>
              </a:rPr>
              <a:t> ole </a:t>
            </a:r>
            <a:r>
              <a:rPr lang="en-US" sz="2000" b="1" i="0" u="none" strike="noStrike" dirty="0" err="1">
                <a:solidFill>
                  <a:srgbClr val="000000"/>
                </a:solidFill>
                <a:effectLst/>
                <a:latin typeface="Tahoma" panose="020B0604030504040204" pitchFamily="34" charset="0"/>
              </a:rPr>
              <a:t>päivitetty</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sen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jälkeen</a:t>
            </a:r>
            <a:r>
              <a:rPr lang="en-US" sz="2000" b="0" i="0" u="none" strike="noStrike" dirty="0">
                <a:solidFill>
                  <a:srgbClr val="000000"/>
                </a:solidFill>
                <a:effectLst/>
                <a:latin typeface="Tahoma" panose="020B0604030504040204" pitchFamily="34" charset="0"/>
              </a:rPr>
              <a:t> tai </a:t>
            </a:r>
            <a:r>
              <a:rPr lang="en-US" sz="2000" b="0" i="0" u="none" strike="noStrike" dirty="0" err="1">
                <a:solidFill>
                  <a:srgbClr val="000000"/>
                </a:solidFill>
                <a:effectLst/>
                <a:latin typeface="Tahoma" panose="020B0604030504040204" pitchFamily="34" charset="0"/>
              </a:rPr>
              <a:t>niiden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toimivuutta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ei</a:t>
            </a:r>
            <a:r>
              <a:rPr lang="en-US" sz="2000" b="0" i="0" u="none" strike="noStrike" dirty="0">
                <a:solidFill>
                  <a:srgbClr val="000000"/>
                </a:solidFill>
                <a:effectLst/>
                <a:latin typeface="Tahoma" panose="020B0604030504040204" pitchFamily="34" charset="0"/>
              </a:rPr>
              <a:t> ole </a:t>
            </a:r>
            <a:r>
              <a:rPr lang="en-US" sz="2000" b="0" i="0" u="none" strike="noStrike" dirty="0" err="1">
                <a:solidFill>
                  <a:srgbClr val="000000"/>
                </a:solidFill>
                <a:effectLst/>
                <a:latin typeface="Tahoma" panose="020B0604030504040204" pitchFamily="34" charset="0"/>
              </a:rPr>
              <a:t>tarkastettu</a:t>
            </a:r>
            <a:r>
              <a:rPr lang="en-US" sz="2000" b="0" i="0" u="none" strike="noStrike" dirty="0">
                <a:solidFill>
                  <a:srgbClr val="000000"/>
                </a:solidFill>
                <a:effectLst/>
                <a:latin typeface="Tahoma" panose="020B0604030504040204" pitchFamily="34" charset="0"/>
              </a:rPr>
              <a:t>. </a:t>
            </a:r>
            <a:r>
              <a:rPr lang="en-US" sz="2000" b="0" i="0" dirty="0">
                <a:solidFill>
                  <a:srgbClr val="000000"/>
                </a:solidFill>
                <a:effectLst/>
                <a:latin typeface="Tahoma" panose="020B0604030504040204" pitchFamily="34" charset="0"/>
              </a:rPr>
              <a:t>​</a:t>
            </a:r>
            <a:endParaRPr lang="en-US" sz="2000" b="0" i="0" dirty="0">
              <a:solidFill>
                <a:srgbClr val="000000"/>
              </a:solidFill>
              <a:effectLst/>
              <a:latin typeface="Segoe UI" panose="020B0502040204020203" pitchFamily="34" charset="0"/>
            </a:endParaRPr>
          </a:p>
          <a:p>
            <a:pPr algn="l" rtl="0" fontAlgn="base"/>
            <a:r>
              <a:rPr lang="en-US" sz="2000" b="1" i="0" u="none" strike="noStrike" dirty="0" err="1">
                <a:solidFill>
                  <a:srgbClr val="000000"/>
                </a:solidFill>
                <a:effectLst/>
                <a:latin typeface="Tahoma" panose="020B0604030504040204" pitchFamily="34" charset="0"/>
              </a:rPr>
              <a:t>Uutta</a:t>
            </a:r>
            <a:r>
              <a:rPr lang="en-US" sz="2000" b="1" i="0" u="none" strike="noStrike" dirty="0">
                <a:solidFill>
                  <a:srgbClr val="000000"/>
                </a:solidFill>
                <a:effectLst/>
                <a:latin typeface="Tahoma" panose="020B0604030504040204" pitchFamily="34" charset="0"/>
              </a:rPr>
              <a:t> on </a:t>
            </a:r>
            <a:r>
              <a:rPr lang="en-US" sz="2000" b="1" i="0" u="none" strike="noStrike" dirty="0" err="1">
                <a:solidFill>
                  <a:srgbClr val="000000"/>
                </a:solidFill>
                <a:effectLst/>
                <a:latin typeface="Tahoma" panose="020B0604030504040204" pitchFamily="34" charset="0"/>
              </a:rPr>
              <a:t>lisätty</a:t>
            </a:r>
            <a:r>
              <a:rPr lang="en-US" sz="2000" b="1" i="0" u="none" strike="noStrike" dirty="0">
                <a:solidFill>
                  <a:srgbClr val="000000"/>
                </a:solidFill>
                <a:effectLst/>
                <a:latin typeface="Tahoma" panose="020B0604030504040204" pitchFamily="34" charset="0"/>
              </a:rPr>
              <a:t> </a:t>
            </a:r>
            <a:r>
              <a:rPr lang="en-US" sz="2000" b="0" i="0" u="none" strike="noStrike" dirty="0">
                <a:solidFill>
                  <a:srgbClr val="000000"/>
                </a:solidFill>
                <a:effectLst/>
                <a:latin typeface="Tahoma" panose="020B0604030504040204" pitchFamily="34" charset="0"/>
              </a:rPr>
              <a:t>mm. chatbot </a:t>
            </a:r>
            <a:r>
              <a:rPr lang="en-US" sz="2000" b="0" i="0" u="none" strike="noStrike" dirty="0" err="1">
                <a:solidFill>
                  <a:srgbClr val="000000"/>
                </a:solidFill>
                <a:effectLst/>
                <a:latin typeface="Tahoma" panose="020B0604030504040204" pitchFamily="34" charset="0"/>
              </a:rPr>
              <a:t>joka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toimi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turha</a:t>
            </a:r>
            <a:r>
              <a:rPr lang="en-US" sz="2000" b="0" i="0" u="none" strike="noStrike" dirty="0">
                <a:solidFill>
                  <a:srgbClr val="000000"/>
                </a:solidFill>
                <a:effectLst/>
                <a:latin typeface="Tahoma" panose="020B0604030504040204" pitchFamily="34" charset="0"/>
              </a:rPr>
              <a:t> extra </a:t>
            </a:r>
            <a:r>
              <a:rPr lang="en-US" sz="2000" b="0" i="0" u="none" strike="noStrike" dirty="0" err="1">
                <a:solidFill>
                  <a:srgbClr val="000000"/>
                </a:solidFill>
                <a:effectLst/>
                <a:latin typeface="Tahoma" panose="020B0604030504040204" pitchFamily="34" charset="0"/>
              </a:rPr>
              <a:t>hakukohta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mutta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niidenkään</a:t>
            </a:r>
            <a:r>
              <a:rPr lang="en-US" sz="2000" b="0"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toimivuutta</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ei</a:t>
            </a:r>
            <a:r>
              <a:rPr lang="en-US" sz="2000" b="1" i="0" u="none" strike="noStrike" dirty="0">
                <a:solidFill>
                  <a:srgbClr val="000000"/>
                </a:solidFill>
                <a:effectLst/>
                <a:latin typeface="Tahoma" panose="020B0604030504040204" pitchFamily="34" charset="0"/>
              </a:rPr>
              <a:t> ole </a:t>
            </a:r>
            <a:r>
              <a:rPr lang="en-US" sz="2000" b="1" i="0" u="none" strike="noStrike" dirty="0" err="1">
                <a:solidFill>
                  <a:srgbClr val="000000"/>
                </a:solidFill>
                <a:effectLst/>
                <a:latin typeface="Tahoma" panose="020B0604030504040204" pitchFamily="34" charset="0"/>
              </a:rPr>
              <a:t>varmistettu</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Istumapaikkojen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sijainnit</a:t>
            </a:r>
            <a:r>
              <a:rPr lang="en-US" sz="2000" b="0" i="0" u="none" strike="noStrike" dirty="0">
                <a:solidFill>
                  <a:srgbClr val="000000"/>
                </a:solidFill>
                <a:effectLst/>
                <a:latin typeface="Tahoma" panose="020B0604030504040204" pitchFamily="34" charset="0"/>
              </a:rPr>
              <a:t> </a:t>
            </a:r>
            <a:r>
              <a:rPr lang="en-US" sz="2000" b="1" i="0" u="none" strike="noStrike" dirty="0">
                <a:solidFill>
                  <a:srgbClr val="000000"/>
                </a:solidFill>
                <a:effectLst/>
                <a:latin typeface="Tahoma" panose="020B0604030504040204" pitchFamily="34" charset="0"/>
              </a:rPr>
              <a:t>"</a:t>
            </a:r>
            <a:r>
              <a:rPr lang="en-US" sz="2000" b="1" i="0" u="none" strike="noStrike" dirty="0" err="1">
                <a:solidFill>
                  <a:srgbClr val="000000"/>
                </a:solidFill>
                <a:effectLst/>
                <a:latin typeface="Tahoma" panose="020B0604030504040204" pitchFamily="34" charset="0"/>
              </a:rPr>
              <a:t>näkee</a:t>
            </a:r>
            <a:r>
              <a:rPr lang="en-US" sz="2000" b="1"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mutta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enempää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tietoa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niistä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saa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Sivulla</a:t>
            </a:r>
            <a:r>
              <a:rPr lang="en-US" sz="2000" b="0"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ei</a:t>
            </a:r>
            <a:r>
              <a:rPr lang="en-US" sz="2000" b="1" i="0" u="none" strike="noStrike" dirty="0">
                <a:solidFill>
                  <a:srgbClr val="000000"/>
                </a:solidFill>
                <a:effectLst/>
                <a:latin typeface="Tahoma" panose="020B0604030504040204" pitchFamily="34" charset="0"/>
              </a:rPr>
              <a:t> ole </a:t>
            </a:r>
            <a:r>
              <a:rPr lang="en-US" sz="2000" b="1" i="0" u="none" strike="noStrike" dirty="0" err="1">
                <a:solidFill>
                  <a:srgbClr val="000000"/>
                </a:solidFill>
                <a:effectLst/>
                <a:latin typeface="Tahoma" panose="020B0604030504040204" pitchFamily="34" charset="0"/>
              </a:rPr>
              <a:t>myöskään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mitään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ennakointia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tekstin</a:t>
            </a:r>
            <a:r>
              <a:rPr lang="en-US" sz="2000" b="0" i="0" u="none" strike="noStrike" dirty="0">
                <a:solidFill>
                  <a:srgbClr val="000000"/>
                </a:solidFill>
                <a:effectLst/>
                <a:latin typeface="Tahoma" panose="020B0604030504040204" pitchFamily="34" charset="0"/>
              </a:rPr>
              <a:t> tai </a:t>
            </a:r>
            <a:r>
              <a:rPr lang="en-US" sz="2000" b="0" i="0" u="none" strike="noStrike" dirty="0" err="1">
                <a:solidFill>
                  <a:srgbClr val="000000"/>
                </a:solidFill>
                <a:effectLst/>
                <a:latin typeface="Tahoma" panose="020B0604030504040204" pitchFamily="34" charset="0"/>
              </a:rPr>
              <a:t>suosituksia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joka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houkuttele</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asiakkaita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vierailemaan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sivustolla</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uudelleen</a:t>
            </a:r>
            <a:r>
              <a:rPr lang="en-US" sz="2000" b="0" i="0" u="none" strike="noStrike" dirty="0">
                <a:solidFill>
                  <a:srgbClr val="000000"/>
                </a:solidFill>
                <a:effectLst/>
                <a:latin typeface="Tahoma" panose="020B0604030504040204" pitchFamily="34" charset="0"/>
              </a:rPr>
              <a:t>. </a:t>
            </a:r>
            <a:r>
              <a:rPr lang="en-US" sz="2000" b="0" i="0" dirty="0">
                <a:solidFill>
                  <a:srgbClr val="000000"/>
                </a:solidFill>
                <a:effectLst/>
                <a:latin typeface="Tahoma" panose="020B0604030504040204" pitchFamily="34" charset="0"/>
              </a:rPr>
              <a:t>​​</a:t>
            </a:r>
            <a:endParaRPr lang="en-US" sz="2000" b="0" i="0" dirty="0">
              <a:solidFill>
                <a:srgbClr val="000000"/>
              </a:solidFill>
              <a:effectLst/>
              <a:latin typeface="Segoe UI" panose="020B0502040204020203" pitchFamily="34" charset="0"/>
            </a:endParaRPr>
          </a:p>
          <a:p>
            <a:endParaRPr lang="fi-FI" dirty="0"/>
          </a:p>
        </p:txBody>
      </p:sp>
      <p:pic>
        <p:nvPicPr>
          <p:cNvPr id="5" name="Kuva 4">
            <a:extLst>
              <a:ext uri="{FF2B5EF4-FFF2-40B4-BE49-F238E27FC236}">
                <a16:creationId xmlns:a16="http://schemas.microsoft.com/office/drawing/2014/main" id="{A5BC90CB-1F38-FBC2-2EFB-FFCFB8614802}"/>
              </a:ext>
            </a:extLst>
          </p:cNvPr>
          <p:cNvPicPr>
            <a:picLocks noChangeAspect="1"/>
          </p:cNvPicPr>
          <p:nvPr/>
        </p:nvPicPr>
        <p:blipFill>
          <a:blip r:embed="rId2"/>
          <a:stretch>
            <a:fillRect/>
          </a:stretch>
        </p:blipFill>
        <p:spPr>
          <a:xfrm>
            <a:off x="5314597" y="0"/>
            <a:ext cx="6877403" cy="3911801"/>
          </a:xfrm>
          <a:prstGeom prst="rect">
            <a:avLst/>
          </a:prstGeom>
        </p:spPr>
      </p:pic>
      <p:sp>
        <p:nvSpPr>
          <p:cNvPr id="6" name="Tekstiruutu 5">
            <a:extLst>
              <a:ext uri="{FF2B5EF4-FFF2-40B4-BE49-F238E27FC236}">
                <a16:creationId xmlns:a16="http://schemas.microsoft.com/office/drawing/2014/main" id="{4FE390C1-8727-3B11-8A06-DC386259308D}"/>
              </a:ext>
            </a:extLst>
          </p:cNvPr>
          <p:cNvSpPr txBox="1"/>
          <p:nvPr/>
        </p:nvSpPr>
        <p:spPr>
          <a:xfrm>
            <a:off x="5314597" y="4376057"/>
            <a:ext cx="6605260" cy="2215991"/>
          </a:xfrm>
          <a:prstGeom prst="rect">
            <a:avLst/>
          </a:prstGeom>
          <a:noFill/>
        </p:spPr>
        <p:txBody>
          <a:bodyPr wrap="square" rtlCol="0">
            <a:spAutoFit/>
          </a:bodyPr>
          <a:lstStyle/>
          <a:p>
            <a:r>
              <a:rPr lang="en-US" sz="2000" b="1" i="0" u="none" strike="noStrike" dirty="0">
                <a:solidFill>
                  <a:srgbClr val="000000"/>
                </a:solidFill>
                <a:effectLst/>
                <a:latin typeface="Tahoma" panose="020B0604030504040204" pitchFamily="34" charset="0"/>
              </a:rPr>
              <a:t>Eli, </a:t>
            </a:r>
            <a:r>
              <a:rPr lang="en-US" sz="2000" b="1" i="0" u="none" strike="noStrike" dirty="0" err="1">
                <a:solidFill>
                  <a:srgbClr val="000000"/>
                </a:solidFill>
                <a:effectLst/>
                <a:latin typeface="Tahoma" panose="020B0604030504040204" pitchFamily="34" charset="0"/>
              </a:rPr>
              <a:t>nettisivu</a:t>
            </a:r>
            <a:r>
              <a:rPr lang="en-US" sz="2000" b="1" i="0" u="none" strike="noStrike" dirty="0">
                <a:solidFill>
                  <a:srgbClr val="000000"/>
                </a:solidFill>
                <a:effectLst/>
                <a:latin typeface="Tahoma" panose="020B0604030504040204" pitchFamily="34" charset="0"/>
              </a:rPr>
              <a:t> on </a:t>
            </a:r>
            <a:r>
              <a:rPr lang="en-US" sz="2000" b="1" i="0" u="none" strike="noStrike" dirty="0" err="1">
                <a:solidFill>
                  <a:srgbClr val="000000"/>
                </a:solidFill>
                <a:effectLst/>
                <a:latin typeface="Tahoma" panose="020B0604030504040204" pitchFamily="34" charset="0"/>
              </a:rPr>
              <a:t>heitetty</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hätäisesti</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kokoon</a:t>
            </a:r>
            <a:r>
              <a:rPr lang="en-US" sz="2000" b="0" i="0" u="none" strike="noStrike" dirty="0">
                <a:solidFill>
                  <a:srgbClr val="000000"/>
                </a:solidFill>
                <a:effectLst/>
                <a:latin typeface="Tahoma" panose="020B0604030504040204" pitchFamily="34" charset="0"/>
              </a:rPr>
              <a:t>. Se </a:t>
            </a:r>
            <a:r>
              <a:rPr lang="en-US" sz="2000" b="0" i="0" u="none" strike="noStrike" dirty="0" err="1">
                <a:solidFill>
                  <a:srgbClr val="000000"/>
                </a:solidFill>
                <a:effectLst/>
                <a:latin typeface="Tahoma" panose="020B0604030504040204" pitchFamily="34" charset="0"/>
              </a:rPr>
              <a:t>ei</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vastaa</a:t>
            </a:r>
            <a:r>
              <a:rPr lang="en-US" sz="2000" b="0"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modernin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maailman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tarpeisiin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eikä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sen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kokoonpanossaa</a:t>
            </a:r>
            <a:r>
              <a:rPr lang="en-US" sz="2000" b="0" i="0" u="none" strike="noStrike" dirty="0">
                <a:solidFill>
                  <a:srgbClr val="000000"/>
                </a:solidFill>
                <a:effectLst/>
                <a:latin typeface="Tahoma" panose="020B0604030504040204" pitchFamily="34" charset="0"/>
              </a:rPr>
              <a:t> ole </a:t>
            </a:r>
            <a:r>
              <a:rPr lang="en-US" sz="2000" b="0" i="0" u="none" strike="noStrike" dirty="0" err="1">
                <a:solidFill>
                  <a:srgbClr val="000000"/>
                </a:solidFill>
                <a:effectLst/>
                <a:latin typeface="Tahoma" panose="020B0604030504040204" pitchFamily="34" charset="0"/>
              </a:rPr>
              <a:t>otettu</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huomioon</a:t>
            </a:r>
            <a:r>
              <a:rPr lang="en-US" sz="2000" b="0"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helppokäyttöisyyttä</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Nykyinen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chattibotti</a:t>
            </a:r>
            <a:r>
              <a:rPr lang="en-US" sz="2000" b="0" i="0" u="none" strike="noStrike" dirty="0">
                <a:solidFill>
                  <a:srgbClr val="000000"/>
                </a:solidFill>
                <a:effectLst/>
                <a:latin typeface="Tahoma" panose="020B0604030504040204" pitchFamily="34" charset="0"/>
              </a:rPr>
              <a:t> on </a:t>
            </a:r>
            <a:r>
              <a:rPr lang="en-US" sz="2000" b="0" i="0" u="none" strike="noStrike" dirty="0" err="1">
                <a:solidFill>
                  <a:srgbClr val="000000"/>
                </a:solidFill>
                <a:effectLst/>
                <a:latin typeface="Tahoma" panose="020B0604030504040204" pitchFamily="34" charset="0"/>
              </a:rPr>
              <a:t>täysin</a:t>
            </a:r>
            <a:r>
              <a:rPr lang="en-US" sz="2000" b="0" i="0" u="none" strike="noStrike" dirty="0">
                <a:solidFill>
                  <a:srgbClr val="000000"/>
                </a:solidFill>
                <a:effectLst/>
                <a:latin typeface="Tahoma" panose="020B0604030504040204" pitchFamily="34" charset="0"/>
              </a:rPr>
              <a:t> </a:t>
            </a:r>
            <a:r>
              <a:rPr lang="en-US" sz="2000" b="0" i="0" u="none" strike="noStrike" dirty="0" err="1">
                <a:solidFill>
                  <a:srgbClr val="000000"/>
                </a:solidFill>
                <a:effectLst/>
                <a:latin typeface="Tahoma" panose="020B0604030504040204" pitchFamily="34" charset="0"/>
              </a:rPr>
              <a:t>käyttökelvoton</a:t>
            </a:r>
            <a:r>
              <a:rPr lang="en-US" sz="2000" b="0" i="0" u="none" strike="noStrike" dirty="0">
                <a:solidFill>
                  <a:srgbClr val="000000"/>
                </a:solidFill>
                <a:effectLst/>
                <a:latin typeface="Tahoma" panose="020B0604030504040204" pitchFamily="34" charset="0"/>
              </a:rPr>
              <a:t> ja </a:t>
            </a:r>
            <a:r>
              <a:rPr lang="en-US" sz="2000" b="1" i="0" u="none" strike="noStrike" dirty="0" err="1">
                <a:solidFill>
                  <a:srgbClr val="000000"/>
                </a:solidFill>
                <a:effectLst/>
                <a:latin typeface="Tahoma" panose="020B0604030504040204" pitchFamily="34" charset="0"/>
              </a:rPr>
              <a:t>virtuaalinen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maailma</a:t>
            </a:r>
            <a:r>
              <a:rPr lang="en-US" sz="2000" b="1" i="0" u="none" strike="noStrike" dirty="0">
                <a:solidFill>
                  <a:srgbClr val="000000"/>
                </a:solidFill>
                <a:effectLst/>
                <a:latin typeface="Tahoma" panose="020B0604030504040204" pitchFamily="34" charset="0"/>
              </a:rPr>
              <a:t> ja </a:t>
            </a:r>
            <a:r>
              <a:rPr lang="en-US" sz="2000" b="1" i="0" u="none" strike="noStrike" dirty="0" err="1">
                <a:solidFill>
                  <a:srgbClr val="000000"/>
                </a:solidFill>
                <a:effectLst/>
                <a:latin typeface="Tahoma" panose="020B0604030504040204" pitchFamily="34" charset="0"/>
              </a:rPr>
              <a:t>sen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tuomat</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ratkaisut</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saisi</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lisäämällä</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AI:n</a:t>
            </a:r>
            <a:r>
              <a:rPr lang="en-US" sz="2000" b="1" i="0" u="none" strike="noStrike" dirty="0">
                <a:solidFill>
                  <a:srgbClr val="000000"/>
                </a:solidFill>
                <a:effectLst/>
                <a:latin typeface="Tahoma" panose="020B0604030504040204" pitchFamily="34" charset="0"/>
              </a:rPr>
              <a:t> </a:t>
            </a:r>
            <a:r>
              <a:rPr lang="en-US" sz="2000" b="1" i="0" u="none" strike="noStrike" dirty="0" err="1">
                <a:solidFill>
                  <a:srgbClr val="000000"/>
                </a:solidFill>
                <a:effectLst/>
                <a:latin typeface="Tahoma" panose="020B0604030504040204" pitchFamily="34" charset="0"/>
              </a:rPr>
              <a:t>muualle</a:t>
            </a:r>
            <a:r>
              <a:rPr lang="en-US" sz="2000" b="1" i="0" u="none" strike="noStrike" dirty="0">
                <a:solidFill>
                  <a:srgbClr val="000000"/>
                </a:solidFill>
                <a:effectLst/>
                <a:latin typeface="Tahoma" panose="020B0604030504040204" pitchFamily="34" charset="0"/>
              </a:rPr>
              <a:t>.</a:t>
            </a:r>
            <a:r>
              <a:rPr lang="en-US" sz="2000" b="1" i="0" dirty="0">
                <a:solidFill>
                  <a:srgbClr val="000000"/>
                </a:solidFill>
                <a:effectLst/>
                <a:latin typeface="Tahoma" panose="020B0604030504040204" pitchFamily="34" charset="0"/>
              </a:rPr>
              <a:t>​</a:t>
            </a:r>
            <a:endParaRPr lang="en-US" sz="2000" b="1" i="0" dirty="0">
              <a:solidFill>
                <a:srgbClr val="000000"/>
              </a:solidFill>
              <a:effectLst/>
              <a:latin typeface="Segoe UI" panose="020B0502040204020203" pitchFamily="34" charset="0"/>
            </a:endParaRPr>
          </a:p>
          <a:p>
            <a:endParaRPr lang="fi-FI" dirty="0"/>
          </a:p>
        </p:txBody>
      </p:sp>
      <p:sp>
        <p:nvSpPr>
          <p:cNvPr id="7" name="Tekstiruutu 6">
            <a:extLst>
              <a:ext uri="{FF2B5EF4-FFF2-40B4-BE49-F238E27FC236}">
                <a16:creationId xmlns:a16="http://schemas.microsoft.com/office/drawing/2014/main" id="{016AFF7D-9376-4C5C-B625-6CD4DE4FF203}"/>
              </a:ext>
            </a:extLst>
          </p:cNvPr>
          <p:cNvSpPr txBox="1"/>
          <p:nvPr/>
        </p:nvSpPr>
        <p:spPr>
          <a:xfrm>
            <a:off x="1948543" y="446314"/>
            <a:ext cx="1269899" cy="369332"/>
          </a:xfrm>
          <a:prstGeom prst="rect">
            <a:avLst/>
          </a:prstGeom>
          <a:noFill/>
        </p:spPr>
        <p:txBody>
          <a:bodyPr wrap="none" rtlCol="0">
            <a:spAutoFit/>
          </a:bodyPr>
          <a:lstStyle/>
          <a:p>
            <a:r>
              <a:rPr lang="fi-FI" b="1" u="sng" dirty="0"/>
              <a:t>ONGELMA</a:t>
            </a:r>
          </a:p>
        </p:txBody>
      </p:sp>
    </p:spTree>
    <p:extLst>
      <p:ext uri="{BB962C8B-B14F-4D97-AF65-F5344CB8AC3E}">
        <p14:creationId xmlns:p14="http://schemas.microsoft.com/office/powerpoint/2010/main" val="310342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Sisällön paikkamerkki 4">
            <a:extLst>
              <a:ext uri="{FF2B5EF4-FFF2-40B4-BE49-F238E27FC236}">
                <a16:creationId xmlns:a16="http://schemas.microsoft.com/office/drawing/2014/main" id="{6CDE71B2-F5D1-B75B-0670-98EFB533C6D1}"/>
              </a:ext>
            </a:extLst>
          </p:cNvPr>
          <p:cNvPicPr>
            <a:picLocks noGrp="1" noChangeAspect="1"/>
          </p:cNvPicPr>
          <p:nvPr>
            <p:ph idx="1"/>
          </p:nvPr>
        </p:nvPicPr>
        <p:blipFill>
          <a:blip r:embed="rId2"/>
          <a:srcRect r="1315"/>
          <a:stretch/>
        </p:blipFill>
        <p:spPr>
          <a:xfrm>
            <a:off x="20" y="1282"/>
            <a:ext cx="12191980" cy="6856718"/>
          </a:xfrm>
          <a:prstGeom prst="rect">
            <a:avLst/>
          </a:prstGeom>
        </p:spPr>
      </p:pic>
      <p:sp>
        <p:nvSpPr>
          <p:cNvPr id="6" name="Tekstiruutu 5">
            <a:extLst>
              <a:ext uri="{FF2B5EF4-FFF2-40B4-BE49-F238E27FC236}">
                <a16:creationId xmlns:a16="http://schemas.microsoft.com/office/drawing/2014/main" id="{DBB50287-A8D1-9AE4-283B-FF7D3EA1FAA1}"/>
              </a:ext>
            </a:extLst>
          </p:cNvPr>
          <p:cNvSpPr txBox="1"/>
          <p:nvPr/>
        </p:nvSpPr>
        <p:spPr>
          <a:xfrm>
            <a:off x="642257" y="304800"/>
            <a:ext cx="6616107" cy="369332"/>
          </a:xfrm>
          <a:prstGeom prst="rect">
            <a:avLst/>
          </a:prstGeom>
          <a:noFill/>
        </p:spPr>
        <p:txBody>
          <a:bodyPr wrap="none" rtlCol="0">
            <a:spAutoFit/>
          </a:bodyPr>
          <a:lstStyle/>
          <a:p>
            <a:r>
              <a:rPr lang="fi-FI" dirty="0"/>
              <a:t>Ei </a:t>
            </a:r>
            <a:r>
              <a:rPr lang="fi-FI" dirty="0" err="1"/>
              <a:t>tarvii</a:t>
            </a:r>
            <a:r>
              <a:rPr lang="fi-FI" dirty="0"/>
              <a:t> lukea, antaa </a:t>
            </a:r>
            <a:r>
              <a:rPr lang="fi-FI" dirty="0" err="1"/>
              <a:t>vaa</a:t>
            </a:r>
            <a:r>
              <a:rPr lang="fi-FI" dirty="0"/>
              <a:t> olla hetki näytöllä ja </a:t>
            </a:r>
            <a:r>
              <a:rPr lang="fi-FI" dirty="0" err="1"/>
              <a:t>siirrytää</a:t>
            </a:r>
            <a:r>
              <a:rPr lang="fi-FI" dirty="0"/>
              <a:t> </a:t>
            </a:r>
            <a:r>
              <a:rPr lang="fi-FI" dirty="0" err="1"/>
              <a:t>eteepäinnn</a:t>
            </a:r>
            <a:endParaRPr lang="fi-FI" dirty="0"/>
          </a:p>
        </p:txBody>
      </p:sp>
    </p:spTree>
    <p:extLst>
      <p:ext uri="{BB962C8B-B14F-4D97-AF65-F5344CB8AC3E}">
        <p14:creationId xmlns:p14="http://schemas.microsoft.com/office/powerpoint/2010/main" val="248794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251A3071-E30F-9DB1-7BA0-45649530430E}"/>
              </a:ext>
            </a:extLst>
          </p:cNvPr>
          <p:cNvPicPr>
            <a:picLocks noChangeAspect="1"/>
          </p:cNvPicPr>
          <p:nvPr/>
        </p:nvPicPr>
        <p:blipFill>
          <a:blip r:embed="rId2"/>
          <a:stretch>
            <a:fillRect/>
          </a:stretch>
        </p:blipFill>
        <p:spPr>
          <a:xfrm>
            <a:off x="5900056" y="37797"/>
            <a:ext cx="6264729" cy="2732314"/>
          </a:xfrm>
          <a:prstGeom prst="rect">
            <a:avLst/>
          </a:prstGeom>
        </p:spPr>
      </p:pic>
      <p:sp>
        <p:nvSpPr>
          <p:cNvPr id="2" name="Otsikko 1">
            <a:extLst>
              <a:ext uri="{FF2B5EF4-FFF2-40B4-BE49-F238E27FC236}">
                <a16:creationId xmlns:a16="http://schemas.microsoft.com/office/drawing/2014/main" id="{19743AEC-78C5-84B9-B85F-A434FCFB1D1E}"/>
              </a:ext>
            </a:extLst>
          </p:cNvPr>
          <p:cNvSpPr>
            <a:spLocks noGrp="1"/>
          </p:cNvSpPr>
          <p:nvPr>
            <p:ph type="title"/>
          </p:nvPr>
        </p:nvSpPr>
        <p:spPr>
          <a:xfrm>
            <a:off x="1496786" y="173490"/>
            <a:ext cx="9486899" cy="1325563"/>
          </a:xfrm>
        </p:spPr>
        <p:txBody>
          <a:bodyPr/>
          <a:lstStyle/>
          <a:p>
            <a:r>
              <a:rPr lang="fi-FI" dirty="0"/>
              <a:t>Ideointi </a:t>
            </a:r>
          </a:p>
        </p:txBody>
      </p:sp>
      <p:sp>
        <p:nvSpPr>
          <p:cNvPr id="3" name="Sisällön paikkamerkki 2">
            <a:extLst>
              <a:ext uri="{FF2B5EF4-FFF2-40B4-BE49-F238E27FC236}">
                <a16:creationId xmlns:a16="http://schemas.microsoft.com/office/drawing/2014/main" id="{0E43E6A2-84F7-CA33-95AE-98D27FA80B0F}"/>
              </a:ext>
            </a:extLst>
          </p:cNvPr>
          <p:cNvSpPr>
            <a:spLocks noGrp="1"/>
          </p:cNvSpPr>
          <p:nvPr>
            <p:ph idx="1"/>
          </p:nvPr>
        </p:nvSpPr>
        <p:spPr>
          <a:xfrm>
            <a:off x="-27215" y="1499054"/>
            <a:ext cx="6264729" cy="6044746"/>
          </a:xfrm>
        </p:spPr>
        <p:txBody>
          <a:bodyPr>
            <a:normAutofit/>
          </a:bodyPr>
          <a:lstStyle/>
          <a:p>
            <a:pPr algn="l" rtl="0" fontAlgn="base"/>
            <a:r>
              <a:rPr lang="fi-FI" sz="1800" b="1" i="0" u="none" strike="noStrike" dirty="0">
                <a:solidFill>
                  <a:srgbClr val="000000"/>
                </a:solidFill>
                <a:effectLst/>
                <a:latin typeface="Tahoma" panose="020B0604030504040204" pitchFamily="34" charset="0"/>
              </a:rPr>
              <a:t>Idea 1: Monivalintavalikko</a:t>
            </a:r>
            <a:r>
              <a:rPr lang="fi-FI"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1800" b="0" i="0" u="none" strike="noStrike" dirty="0">
                <a:solidFill>
                  <a:srgbClr val="000000"/>
                </a:solidFill>
                <a:effectLst/>
                <a:latin typeface="Tahoma" panose="020B0604030504040204" pitchFamily="34" charset="0"/>
              </a:rPr>
              <a:t>Kuvaus: Yhdellä klikkauksella pääset valikkoon, jossa pystyt valitsemaan esim. muutaman elokuvateatterin, kahdelta eri viikolta perjantait ja lauantait.</a:t>
            </a:r>
            <a:r>
              <a:rPr lang="en-US"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1800" b="1" i="0" u="none" strike="noStrike" dirty="0">
                <a:solidFill>
                  <a:srgbClr val="000000"/>
                </a:solidFill>
                <a:effectLst/>
                <a:latin typeface="Tahoma" panose="020B0604030504040204" pitchFamily="34" charset="0"/>
              </a:rPr>
              <a:t>Idea 2: </a:t>
            </a:r>
            <a:r>
              <a:rPr lang="fi-FI" sz="1800" b="1" i="0" u="none" strike="noStrike" dirty="0" err="1">
                <a:solidFill>
                  <a:srgbClr val="000000"/>
                </a:solidFill>
                <a:effectLst/>
                <a:latin typeface="Tahoma" panose="020B0604030504040204" pitchFamily="34" charset="0"/>
              </a:rPr>
              <a:t>Chatbot</a:t>
            </a:r>
            <a:r>
              <a:rPr lang="fi-FI" sz="1800" b="1" i="0" u="none" strike="noStrike" dirty="0">
                <a:solidFill>
                  <a:srgbClr val="000000"/>
                </a:solidFill>
                <a:effectLst/>
                <a:latin typeface="Tahoma" panose="020B0604030504040204" pitchFamily="34" charset="0"/>
              </a:rPr>
              <a:t> uudistus tai kokonaan pois</a:t>
            </a:r>
            <a:r>
              <a:rPr lang="fi-FI"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1800" b="0" i="0" u="none" strike="noStrike" dirty="0">
                <a:solidFill>
                  <a:srgbClr val="000000"/>
                </a:solidFill>
                <a:effectLst/>
                <a:latin typeface="Tahoma" panose="020B0604030504040204" pitchFamily="34" charset="0"/>
              </a:rPr>
              <a:t>Kuvaus: Palvelu kuuluisi kehittää käyttövalmiiksi ja julkaista valmiina ja toimivana. Chatbotin huonous on kiusallista, sillä nykyajan tekoäly teknologian ansiosta palvelu voisi olla erittäin hyvä. </a:t>
            </a:r>
            <a:r>
              <a:rPr lang="en-US"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1800" b="1" i="0" u="none" strike="noStrike" dirty="0">
                <a:solidFill>
                  <a:srgbClr val="000000"/>
                </a:solidFill>
                <a:effectLst/>
                <a:latin typeface="Tahoma" panose="020B0604030504040204" pitchFamily="34" charset="0"/>
              </a:rPr>
              <a:t>Idea 3: Virtuaalinen ja dynaaminen istuinvaraus</a:t>
            </a:r>
            <a:r>
              <a:rPr lang="fi-FI"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pPr algn="l" rtl="0" fontAlgn="base"/>
            <a:r>
              <a:rPr lang="fi-FI" sz="1800" b="0" i="0" u="none" strike="noStrike" dirty="0">
                <a:solidFill>
                  <a:srgbClr val="000000"/>
                </a:solidFill>
                <a:effectLst/>
                <a:latin typeface="Tahoma" panose="020B0604030504040204" pitchFamily="34" charset="0"/>
              </a:rPr>
              <a:t>Kuvaus: Mahdollisuus 'kävellä' teatterissa, tarkastellen eri paikkojen näkymiä. Kun käyttäjällä on olemassa oleva tili, hän saa ehdotuksia parhaista paikoista perustuen aiempiin valintoihin ja suosikkeihin.</a:t>
            </a:r>
            <a:endParaRPr lang="fi-FI" dirty="0"/>
          </a:p>
        </p:txBody>
      </p:sp>
      <p:sp>
        <p:nvSpPr>
          <p:cNvPr id="6" name="Tekstiruutu 5">
            <a:extLst>
              <a:ext uri="{FF2B5EF4-FFF2-40B4-BE49-F238E27FC236}">
                <a16:creationId xmlns:a16="http://schemas.microsoft.com/office/drawing/2014/main" id="{609BC5FB-3513-8C7C-D5AC-9F02BDCF9CB7}"/>
              </a:ext>
            </a:extLst>
          </p:cNvPr>
          <p:cNvSpPr txBox="1"/>
          <p:nvPr/>
        </p:nvSpPr>
        <p:spPr>
          <a:xfrm>
            <a:off x="-27215" y="2770110"/>
            <a:ext cx="12192000" cy="646331"/>
          </a:xfrm>
          <a:prstGeom prst="rect">
            <a:avLst/>
          </a:prstGeom>
          <a:noFill/>
        </p:spPr>
        <p:txBody>
          <a:bodyPr wrap="square" rtlCol="0">
            <a:spAutoFit/>
          </a:bodyPr>
          <a:lstStyle/>
          <a:p>
            <a:pPr algn="l" rtl="0" fontAlgn="base"/>
            <a:r>
              <a:rPr lang="fi-FI" sz="1800" b="0" i="0" dirty="0">
                <a:solidFill>
                  <a:srgbClr val="000000"/>
                </a:solidFill>
                <a:effectLst/>
                <a:latin typeface="Tahoma" panose="020B0604030504040204" pitchFamily="34" charset="0"/>
              </a:rPr>
              <a:t>​</a:t>
            </a:r>
            <a:endParaRPr lang="fi-FI" b="0" i="0" dirty="0">
              <a:solidFill>
                <a:srgbClr val="000000"/>
              </a:solidFill>
              <a:effectLst/>
              <a:latin typeface="Segoe UI" panose="020B0502040204020203" pitchFamily="34" charset="0"/>
            </a:endParaRPr>
          </a:p>
          <a:p>
            <a:endParaRPr lang="fi-FI" dirty="0"/>
          </a:p>
        </p:txBody>
      </p:sp>
      <p:sp>
        <p:nvSpPr>
          <p:cNvPr id="7" name="Tekstiruutu 6">
            <a:extLst>
              <a:ext uri="{FF2B5EF4-FFF2-40B4-BE49-F238E27FC236}">
                <a16:creationId xmlns:a16="http://schemas.microsoft.com/office/drawing/2014/main" id="{8E801218-B826-A69C-F283-0AF476106266}"/>
              </a:ext>
            </a:extLst>
          </p:cNvPr>
          <p:cNvSpPr txBox="1"/>
          <p:nvPr/>
        </p:nvSpPr>
        <p:spPr>
          <a:xfrm>
            <a:off x="6242956" y="3798152"/>
            <a:ext cx="5949044" cy="1446550"/>
          </a:xfrm>
          <a:prstGeom prst="rect">
            <a:avLst/>
          </a:prstGeom>
          <a:noFill/>
        </p:spPr>
        <p:txBody>
          <a:bodyPr wrap="square" rtlCol="0">
            <a:spAutoFit/>
          </a:bodyPr>
          <a:lstStyle/>
          <a:p>
            <a:r>
              <a:rPr lang="fi-FI" sz="4400" dirty="0"/>
              <a:t>”Näistä vaihtoehdoista päädyimme ideaan…”</a:t>
            </a:r>
          </a:p>
        </p:txBody>
      </p:sp>
      <p:sp>
        <p:nvSpPr>
          <p:cNvPr id="8" name="Tekstiruutu 7">
            <a:extLst>
              <a:ext uri="{FF2B5EF4-FFF2-40B4-BE49-F238E27FC236}">
                <a16:creationId xmlns:a16="http://schemas.microsoft.com/office/drawing/2014/main" id="{1DF80951-C6F1-924C-13E8-DBE75053AA61}"/>
              </a:ext>
            </a:extLst>
          </p:cNvPr>
          <p:cNvSpPr txBox="1"/>
          <p:nvPr/>
        </p:nvSpPr>
        <p:spPr>
          <a:xfrm>
            <a:off x="163286" y="322252"/>
            <a:ext cx="1363130" cy="369332"/>
          </a:xfrm>
          <a:prstGeom prst="rect">
            <a:avLst/>
          </a:prstGeom>
          <a:noFill/>
        </p:spPr>
        <p:txBody>
          <a:bodyPr wrap="none" rtlCol="0">
            <a:spAutoFit/>
          </a:bodyPr>
          <a:lstStyle/>
          <a:p>
            <a:r>
              <a:rPr lang="fi-FI" dirty="0"/>
              <a:t>Kuka lukee?</a:t>
            </a:r>
          </a:p>
        </p:txBody>
      </p:sp>
    </p:spTree>
    <p:extLst>
      <p:ext uri="{BB962C8B-B14F-4D97-AF65-F5344CB8AC3E}">
        <p14:creationId xmlns:p14="http://schemas.microsoft.com/office/powerpoint/2010/main" val="360380407"/>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1334</Words>
  <Application>Microsoft Office PowerPoint</Application>
  <PresentationFormat>Laajakuva</PresentationFormat>
  <Paragraphs>125</Paragraphs>
  <Slides>14</Slides>
  <Notes>0</Notes>
  <HiddenSlides>0</HiddenSlides>
  <MMClips>0</MMClips>
  <ScaleCrop>false</ScaleCrop>
  <HeadingPairs>
    <vt:vector size="6" baseType="variant">
      <vt:variant>
        <vt:lpstr>Käytetyt fontit</vt:lpstr>
      </vt:variant>
      <vt:variant>
        <vt:i4>5</vt:i4>
      </vt:variant>
      <vt:variant>
        <vt:lpstr>Teema</vt:lpstr>
      </vt:variant>
      <vt:variant>
        <vt:i4>1</vt:i4>
      </vt:variant>
      <vt:variant>
        <vt:lpstr>Dian otsikot</vt:lpstr>
      </vt:variant>
      <vt:variant>
        <vt:i4>14</vt:i4>
      </vt:variant>
    </vt:vector>
  </HeadingPairs>
  <TitlesOfParts>
    <vt:vector size="20" baseType="lpstr">
      <vt:lpstr>Aptos</vt:lpstr>
      <vt:lpstr>Aptos Display</vt:lpstr>
      <vt:lpstr>Arial</vt:lpstr>
      <vt:lpstr>Segoe UI</vt:lpstr>
      <vt:lpstr>Tahoma</vt:lpstr>
      <vt:lpstr>Office-teema</vt:lpstr>
      <vt:lpstr>Ella aloittaa jos joku toine haluu nii käy</vt:lpstr>
      <vt:lpstr>NYKYISEN PALVELUN ANALYSOINTI</vt:lpstr>
      <vt:lpstr>Heuristinen arviointi (Nielsen) 2</vt:lpstr>
      <vt:lpstr>Mia aloittaa ja Ella finish</vt:lpstr>
      <vt:lpstr>Muodostettu persona: Marjatta Monroikki</vt:lpstr>
      <vt:lpstr>PowerPoint-esitys</vt:lpstr>
      <vt:lpstr>Ella lukee?</vt:lpstr>
      <vt:lpstr>PowerPoint-esitys</vt:lpstr>
      <vt:lpstr>Ideointi </vt:lpstr>
      <vt:lpstr>Skenaario</vt:lpstr>
      <vt:lpstr>Arviointi pls tiivistäkää kun luette, mä en tiiä mikä tärkeetä lukea ja mikä ei</vt:lpstr>
      <vt:lpstr>PowerPoint-esitys</vt:lpstr>
      <vt:lpstr>Kuka lukee? Ella voi?</vt:lpstr>
      <vt:lpstr>Kuka haluu sulkea? Ella voi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Ella aloittaa jos joku toine haluu nii käy</dc:title>
  <dc:creator>Kauppila Ella</dc:creator>
  <cp:lastModifiedBy>Kauppila Ella</cp:lastModifiedBy>
  <cp:revision>1</cp:revision>
  <dcterms:created xsi:type="dcterms:W3CDTF">2024-09-02T18:02:01Z</dcterms:created>
  <dcterms:modified xsi:type="dcterms:W3CDTF">2024-09-02T22:20:15Z</dcterms:modified>
</cp:coreProperties>
</file>